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18288000" cy="10287000"/>
  <p:notesSz cx="6858000" cy="9144000"/>
  <p:embeddedFontLst>
    <p:embeddedFont>
      <p:font typeface="Zcool XiaoWei" panose="02010600030101010101" charset="0"/>
      <p:regular r:id="rId18"/>
    </p:embeddedFont>
    <p:embeddedFont>
      <p:font typeface="黑体" panose="02010609060101010101" pitchFamily="49" charset="-122"/>
      <p:regular r:id="rId19"/>
    </p:embeddedFont>
    <p:embeddedFont>
      <p:font typeface="华文中宋" panose="02010600040101010101" pitchFamily="2" charset="-122"/>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41" d="100"/>
          <a:sy n="41" d="100"/>
        </p:scale>
        <p:origin x="632" y="20"/>
      </p:cViewPr>
      <p:guideLst>
        <p:guide orient="horz" pos="2175"/>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5/9/2025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4.png"/><Relationship Id="rId3" Type="http://schemas.openxmlformats.org/officeDocument/2006/relationships/tags" Target="../tags/tag3.xml"/><Relationship Id="rId21" Type="http://schemas.openxmlformats.org/officeDocument/2006/relationships/image" Target="../media/image13.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7.xml"/><Relationship Id="rId25" Type="http://schemas.openxmlformats.org/officeDocument/2006/relationships/image" Target="../media/image14.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7.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6.png"/><Relationship Id="rId10" Type="http://schemas.openxmlformats.org/officeDocument/2006/relationships/tags" Target="../tags/tag10.xml"/><Relationship Id="rId19" Type="http://schemas.openxmlformats.org/officeDocument/2006/relationships/image" Target="../media/image12.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png"/><Relationship Id="rId7"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E1F1"/>
        </a:solidFill>
        <a:effectLst/>
      </p:bgPr>
    </p:bg>
    <p:spTree>
      <p:nvGrpSpPr>
        <p:cNvPr id="1" name=""/>
        <p:cNvGrpSpPr/>
        <p:nvPr/>
      </p:nvGrpSpPr>
      <p:grpSpPr>
        <a:xfrm>
          <a:off x="0" y="0"/>
          <a:ext cx="0" cy="0"/>
          <a:chOff x="0" y="0"/>
          <a:chExt cx="0" cy="0"/>
        </a:xfrm>
      </p:grpSpPr>
      <p:sp>
        <p:nvSpPr>
          <p:cNvPr id="2" name="Freeform 2"/>
          <p:cNvSpPr/>
          <p:nvPr/>
        </p:nvSpPr>
        <p:spPr>
          <a:xfrm>
            <a:off x="0" y="7090252"/>
            <a:ext cx="18288000" cy="3182365"/>
          </a:xfrm>
          <a:custGeom>
            <a:avLst/>
            <a:gdLst/>
            <a:ahLst/>
            <a:cxnLst/>
            <a:rect l="l" t="t" r="r" b="b"/>
            <a:pathLst>
              <a:path w="18288000" h="3182365">
                <a:moveTo>
                  <a:pt x="0" y="0"/>
                </a:moveTo>
                <a:lnTo>
                  <a:pt x="18288000" y="0"/>
                </a:lnTo>
                <a:lnTo>
                  <a:pt x="18288000" y="3182365"/>
                </a:lnTo>
                <a:lnTo>
                  <a:pt x="0" y="3182365"/>
                </a:lnTo>
                <a:lnTo>
                  <a:pt x="0" y="0"/>
                </a:lnTo>
                <a:close/>
              </a:path>
            </a:pathLst>
          </a:custGeom>
          <a:blipFill>
            <a:blip r:embed="rId2"/>
            <a:stretch>
              <a:fillRect l="-1826" t="-28041" r="-1826" b="-135536"/>
            </a:stretch>
          </a:blipFill>
        </p:spPr>
      </p:sp>
      <p:sp>
        <p:nvSpPr>
          <p:cNvPr id="20" name="Freeform 20"/>
          <p:cNvSpPr/>
          <p:nvPr/>
        </p:nvSpPr>
        <p:spPr>
          <a:xfrm rot="10267549">
            <a:off x="822659" y="6827384"/>
            <a:ext cx="1321470" cy="3439761"/>
          </a:xfrm>
          <a:custGeom>
            <a:avLst/>
            <a:gdLst/>
            <a:ahLst/>
            <a:cxnLst/>
            <a:rect l="l" t="t" r="r" b="b"/>
            <a:pathLst>
              <a:path w="1840932" h="1964643">
                <a:moveTo>
                  <a:pt x="0" y="0"/>
                </a:moveTo>
                <a:lnTo>
                  <a:pt x="1840932" y="0"/>
                </a:lnTo>
                <a:lnTo>
                  <a:pt x="1840932" y="1964643"/>
                </a:lnTo>
                <a:lnTo>
                  <a:pt x="0" y="1964643"/>
                </a:lnTo>
                <a:lnTo>
                  <a:pt x="0" y="0"/>
                </a:lnTo>
                <a:close/>
              </a:path>
            </a:pathLst>
          </a:custGeom>
          <a:blipFill>
            <a:blip r:embed="rId3">
              <a:alphaModFix amt="68000"/>
            </a:blip>
            <a:stretch>
              <a:fillRect l="-161939" t="-322965" r="-48947" b="-59219"/>
            </a:stretch>
          </a:blipFill>
        </p:spPr>
      </p:sp>
      <p:sp>
        <p:nvSpPr>
          <p:cNvPr id="3" name="Freeform 3"/>
          <p:cNvSpPr/>
          <p:nvPr/>
        </p:nvSpPr>
        <p:spPr>
          <a:xfrm>
            <a:off x="1367043" y="6797434"/>
            <a:ext cx="5129892" cy="3894314"/>
          </a:xfrm>
          <a:custGeom>
            <a:avLst/>
            <a:gdLst/>
            <a:ahLst/>
            <a:cxnLst/>
            <a:rect l="l" t="t" r="r" b="b"/>
            <a:pathLst>
              <a:path w="5129892" h="3894314">
                <a:moveTo>
                  <a:pt x="0" y="0"/>
                </a:moveTo>
                <a:lnTo>
                  <a:pt x="5129893" y="0"/>
                </a:lnTo>
                <a:lnTo>
                  <a:pt x="5129893" y="3894315"/>
                </a:lnTo>
                <a:lnTo>
                  <a:pt x="0" y="3894315"/>
                </a:lnTo>
                <a:lnTo>
                  <a:pt x="0" y="0"/>
                </a:lnTo>
                <a:close/>
              </a:path>
            </a:pathLst>
          </a:custGeom>
          <a:blipFill>
            <a:blip r:embed="rId4"/>
            <a:stretch>
              <a:fillRect t="-13109" b="-18674"/>
            </a:stretch>
          </a:blipFill>
        </p:spPr>
      </p:sp>
      <p:sp>
        <p:nvSpPr>
          <p:cNvPr id="4" name="Freeform 4"/>
          <p:cNvSpPr/>
          <p:nvPr/>
        </p:nvSpPr>
        <p:spPr>
          <a:xfrm>
            <a:off x="-10066" y="2126830"/>
            <a:ext cx="2181272" cy="4795923"/>
          </a:xfrm>
          <a:custGeom>
            <a:avLst/>
            <a:gdLst/>
            <a:ahLst/>
            <a:cxnLst/>
            <a:rect l="l" t="t" r="r" b="b"/>
            <a:pathLst>
              <a:path w="3969292" h="5754975">
                <a:moveTo>
                  <a:pt x="0" y="0"/>
                </a:moveTo>
                <a:lnTo>
                  <a:pt x="3969292" y="0"/>
                </a:lnTo>
                <a:lnTo>
                  <a:pt x="3969292" y="5754975"/>
                </a:lnTo>
                <a:lnTo>
                  <a:pt x="0" y="5754975"/>
                </a:lnTo>
                <a:lnTo>
                  <a:pt x="0" y="0"/>
                </a:lnTo>
                <a:close/>
              </a:path>
            </a:pathLst>
          </a:custGeom>
          <a:blipFill>
            <a:blip r:embed="rId5">
              <a:alphaModFix amt="38000"/>
            </a:blip>
            <a:stretch>
              <a:fillRect l="-135067" t="809" r="-4602" b="-19555"/>
            </a:stretch>
          </a:blipFill>
        </p:spPr>
        <p:txBody>
          <a:bodyPr/>
          <a:lstStyle/>
          <a:p>
            <a:endParaRPr lang="zh-CN" altLang="en-US" dirty="0"/>
          </a:p>
        </p:txBody>
      </p:sp>
      <p:sp>
        <p:nvSpPr>
          <p:cNvPr id="5" name="Freeform 5"/>
          <p:cNvSpPr/>
          <p:nvPr/>
        </p:nvSpPr>
        <p:spPr>
          <a:xfrm rot="3037670">
            <a:off x="-696970" y="4528970"/>
            <a:ext cx="3893687" cy="5686412"/>
          </a:xfrm>
          <a:custGeom>
            <a:avLst/>
            <a:gdLst/>
            <a:ahLst/>
            <a:cxnLst/>
            <a:rect l="l" t="t" r="r" b="b"/>
            <a:pathLst>
              <a:path w="3985421" h="5778360">
                <a:moveTo>
                  <a:pt x="0" y="0"/>
                </a:moveTo>
                <a:lnTo>
                  <a:pt x="3985422" y="0"/>
                </a:lnTo>
                <a:lnTo>
                  <a:pt x="3985422" y="5778360"/>
                </a:lnTo>
                <a:lnTo>
                  <a:pt x="0" y="5778360"/>
                </a:lnTo>
                <a:lnTo>
                  <a:pt x="0" y="0"/>
                </a:lnTo>
                <a:close/>
              </a:path>
            </a:pathLst>
          </a:custGeom>
          <a:blipFill>
            <a:blip r:embed="rId5"/>
            <a:stretch>
              <a:fillRect l="-9626" r="-9626"/>
            </a:stretch>
          </a:blipFill>
        </p:spPr>
      </p:sp>
      <p:grpSp>
        <p:nvGrpSpPr>
          <p:cNvPr id="6" name="Group 6"/>
          <p:cNvGrpSpPr/>
          <p:nvPr/>
        </p:nvGrpSpPr>
        <p:grpSpPr>
          <a:xfrm>
            <a:off x="663966" y="360885"/>
            <a:ext cx="5686182" cy="1454016"/>
            <a:chOff x="0" y="0"/>
            <a:chExt cx="7581576" cy="1938688"/>
          </a:xfrm>
        </p:grpSpPr>
        <p:sp>
          <p:nvSpPr>
            <p:cNvPr id="7" name="Freeform 7"/>
            <p:cNvSpPr/>
            <p:nvPr/>
          </p:nvSpPr>
          <p:spPr>
            <a:xfrm>
              <a:off x="0" y="0"/>
              <a:ext cx="1874872" cy="1938688"/>
            </a:xfrm>
            <a:custGeom>
              <a:avLst/>
              <a:gdLst/>
              <a:ahLst/>
              <a:cxnLst/>
              <a:rect l="l" t="t" r="r" b="b"/>
              <a:pathLst>
                <a:path w="1874872" h="1938688">
                  <a:moveTo>
                    <a:pt x="0" y="0"/>
                  </a:moveTo>
                  <a:lnTo>
                    <a:pt x="1874872" y="0"/>
                  </a:lnTo>
                  <a:lnTo>
                    <a:pt x="1874872" y="1938688"/>
                  </a:lnTo>
                  <a:lnTo>
                    <a:pt x="0" y="1938688"/>
                  </a:lnTo>
                  <a:lnTo>
                    <a:pt x="0" y="0"/>
                  </a:lnTo>
                  <a:close/>
                </a:path>
              </a:pathLst>
            </a:custGeom>
            <a:blipFill>
              <a:blip r:embed="rId6"/>
              <a:stretch>
                <a:fillRect/>
              </a:stretch>
            </a:blipFill>
          </p:spPr>
          <p:txBody>
            <a:bodyPr/>
            <a:lstStyle/>
            <a:p>
              <a:endParaRPr lang="zh-CN" altLang="en-US" dirty="0"/>
            </a:p>
          </p:txBody>
        </p:sp>
        <p:sp>
          <p:nvSpPr>
            <p:cNvPr id="8" name="Freeform 8"/>
            <p:cNvSpPr/>
            <p:nvPr/>
          </p:nvSpPr>
          <p:spPr>
            <a:xfrm>
              <a:off x="2127155" y="86158"/>
              <a:ext cx="5388984" cy="1257598"/>
            </a:xfrm>
            <a:custGeom>
              <a:avLst/>
              <a:gdLst/>
              <a:ahLst/>
              <a:cxnLst/>
              <a:rect l="l" t="t" r="r" b="b"/>
              <a:pathLst>
                <a:path w="5388984" h="1257598">
                  <a:moveTo>
                    <a:pt x="0" y="0"/>
                  </a:moveTo>
                  <a:lnTo>
                    <a:pt x="5388984" y="0"/>
                  </a:lnTo>
                  <a:lnTo>
                    <a:pt x="5388984" y="1257598"/>
                  </a:lnTo>
                  <a:lnTo>
                    <a:pt x="0" y="1257598"/>
                  </a:lnTo>
                  <a:lnTo>
                    <a:pt x="0" y="0"/>
                  </a:lnTo>
                  <a:close/>
                </a:path>
              </a:pathLst>
            </a:custGeom>
            <a:blipFill>
              <a:blip r:embed="rId7"/>
              <a:stretch>
                <a:fillRect/>
              </a:stretch>
            </a:blipFill>
          </p:spPr>
        </p:sp>
        <p:sp>
          <p:nvSpPr>
            <p:cNvPr id="9" name="Freeform 9"/>
            <p:cNvSpPr/>
            <p:nvPr/>
          </p:nvSpPr>
          <p:spPr>
            <a:xfrm>
              <a:off x="2061718" y="1429122"/>
              <a:ext cx="5519859" cy="365839"/>
            </a:xfrm>
            <a:custGeom>
              <a:avLst/>
              <a:gdLst/>
              <a:ahLst/>
              <a:cxnLst/>
              <a:rect l="l" t="t" r="r" b="b"/>
              <a:pathLst>
                <a:path w="5519859" h="365839">
                  <a:moveTo>
                    <a:pt x="0" y="0"/>
                  </a:moveTo>
                  <a:lnTo>
                    <a:pt x="5519858" y="0"/>
                  </a:lnTo>
                  <a:lnTo>
                    <a:pt x="5519858" y="365839"/>
                  </a:lnTo>
                  <a:lnTo>
                    <a:pt x="0" y="365839"/>
                  </a:lnTo>
                  <a:lnTo>
                    <a:pt x="0" y="0"/>
                  </a:lnTo>
                  <a:close/>
                </a:path>
              </a:pathLst>
            </a:custGeom>
            <a:blipFill>
              <a:blip r:embed="rId8"/>
              <a:stretch>
                <a:fillRect/>
              </a:stretch>
            </a:blipFill>
          </p:spPr>
        </p:sp>
      </p:grpSp>
      <p:grpSp>
        <p:nvGrpSpPr>
          <p:cNvPr id="10" name="Group 10"/>
          <p:cNvGrpSpPr/>
          <p:nvPr/>
        </p:nvGrpSpPr>
        <p:grpSpPr>
          <a:xfrm>
            <a:off x="10005976" y="347679"/>
            <a:ext cx="7758304" cy="2802432"/>
            <a:chOff x="0" y="0"/>
            <a:chExt cx="11615513" cy="3352776"/>
          </a:xfrm>
        </p:grpSpPr>
        <p:sp>
          <p:nvSpPr>
            <p:cNvPr id="11" name="AutoShape 11"/>
            <p:cNvSpPr/>
            <p:nvPr/>
          </p:nvSpPr>
          <p:spPr>
            <a:xfrm flipV="1">
              <a:off x="6756578" y="1981176"/>
              <a:ext cx="4856213" cy="0"/>
            </a:xfrm>
            <a:prstGeom prst="line">
              <a:avLst/>
            </a:prstGeom>
            <a:ln w="304800" cap="rnd">
              <a:solidFill>
                <a:srgbClr val="B51B83"/>
              </a:solidFill>
              <a:prstDash val="sysDot"/>
              <a:headEnd type="none" w="sm" len="sm"/>
              <a:tailEnd type="none" w="sm" len="sm"/>
            </a:ln>
          </p:spPr>
        </p:sp>
        <p:sp>
          <p:nvSpPr>
            <p:cNvPr id="12" name="AutoShape 12"/>
            <p:cNvSpPr/>
            <p:nvPr/>
          </p:nvSpPr>
          <p:spPr>
            <a:xfrm>
              <a:off x="8604306" y="2590776"/>
              <a:ext cx="2895642" cy="0"/>
            </a:xfrm>
            <a:prstGeom prst="line">
              <a:avLst/>
            </a:prstGeom>
            <a:ln w="304800" cap="rnd">
              <a:solidFill>
                <a:srgbClr val="B51B83"/>
              </a:solidFill>
              <a:prstDash val="sysDot"/>
              <a:headEnd type="none" w="sm" len="sm"/>
              <a:tailEnd type="none" w="sm" len="sm"/>
            </a:ln>
          </p:spPr>
        </p:sp>
        <p:sp>
          <p:nvSpPr>
            <p:cNvPr id="13" name="AutoShape 13"/>
            <p:cNvSpPr/>
            <p:nvPr/>
          </p:nvSpPr>
          <p:spPr>
            <a:xfrm flipV="1">
              <a:off x="0" y="152400"/>
              <a:ext cx="11615513" cy="0"/>
            </a:xfrm>
            <a:prstGeom prst="line">
              <a:avLst/>
            </a:prstGeom>
            <a:ln w="304800" cap="rnd">
              <a:solidFill>
                <a:srgbClr val="B51B83"/>
              </a:solidFill>
              <a:prstDash val="sysDot"/>
              <a:headEnd type="none" w="sm" len="sm"/>
              <a:tailEnd type="none" w="sm" len="sm"/>
            </a:ln>
          </p:spPr>
        </p:sp>
        <p:sp>
          <p:nvSpPr>
            <p:cNvPr id="14" name="AutoShape 14"/>
            <p:cNvSpPr/>
            <p:nvPr/>
          </p:nvSpPr>
          <p:spPr>
            <a:xfrm>
              <a:off x="3056303" y="761976"/>
              <a:ext cx="8556487" cy="0"/>
            </a:xfrm>
            <a:prstGeom prst="line">
              <a:avLst/>
            </a:prstGeom>
            <a:ln w="304800" cap="rnd">
              <a:solidFill>
                <a:srgbClr val="B51B83"/>
              </a:solidFill>
              <a:prstDash val="sysDot"/>
              <a:headEnd type="none" w="sm" len="sm"/>
              <a:tailEnd type="none" w="sm" len="sm"/>
            </a:ln>
          </p:spPr>
        </p:sp>
        <p:sp>
          <p:nvSpPr>
            <p:cNvPr id="15" name="AutoShape 15"/>
            <p:cNvSpPr/>
            <p:nvPr/>
          </p:nvSpPr>
          <p:spPr>
            <a:xfrm>
              <a:off x="4906138" y="1371576"/>
              <a:ext cx="6706653" cy="0"/>
            </a:xfrm>
            <a:prstGeom prst="line">
              <a:avLst/>
            </a:prstGeom>
            <a:ln w="304800" cap="rnd">
              <a:solidFill>
                <a:srgbClr val="B51B83"/>
              </a:solidFill>
              <a:prstDash val="sysDot"/>
              <a:headEnd type="none" w="sm" len="sm"/>
              <a:tailEnd type="none" w="sm" len="sm"/>
            </a:ln>
          </p:spPr>
        </p:sp>
        <p:sp>
          <p:nvSpPr>
            <p:cNvPr id="16" name="AutoShape 16"/>
            <p:cNvSpPr/>
            <p:nvPr/>
          </p:nvSpPr>
          <p:spPr>
            <a:xfrm>
              <a:off x="10459688" y="3200376"/>
              <a:ext cx="1153103" cy="0"/>
            </a:xfrm>
            <a:prstGeom prst="line">
              <a:avLst/>
            </a:prstGeom>
            <a:ln w="304800" cap="rnd">
              <a:solidFill>
                <a:srgbClr val="B51B83"/>
              </a:solidFill>
              <a:prstDash val="sysDot"/>
              <a:headEnd type="none" w="sm" len="sm"/>
              <a:tailEnd type="none" w="sm" len="sm"/>
            </a:ln>
          </p:spPr>
        </p:sp>
      </p:grpSp>
      <p:sp>
        <p:nvSpPr>
          <p:cNvPr id="17" name="Freeform 17"/>
          <p:cNvSpPr/>
          <p:nvPr/>
        </p:nvSpPr>
        <p:spPr>
          <a:xfrm>
            <a:off x="5099584" y="6242684"/>
            <a:ext cx="642817" cy="503735"/>
          </a:xfrm>
          <a:custGeom>
            <a:avLst/>
            <a:gdLst/>
            <a:ahLst/>
            <a:cxnLst/>
            <a:rect l="l" t="t" r="r" b="b"/>
            <a:pathLst>
              <a:path w="642817" h="503735">
                <a:moveTo>
                  <a:pt x="0" y="0"/>
                </a:moveTo>
                <a:lnTo>
                  <a:pt x="642817" y="0"/>
                </a:lnTo>
                <a:lnTo>
                  <a:pt x="642817" y="503735"/>
                </a:lnTo>
                <a:lnTo>
                  <a:pt x="0" y="5037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8" name="Freeform 18"/>
          <p:cNvSpPr/>
          <p:nvPr/>
        </p:nvSpPr>
        <p:spPr>
          <a:xfrm>
            <a:off x="10318715" y="6141865"/>
            <a:ext cx="668182" cy="705374"/>
          </a:xfrm>
          <a:custGeom>
            <a:avLst/>
            <a:gdLst/>
            <a:ahLst/>
            <a:cxnLst/>
            <a:rect l="l" t="t" r="r" b="b"/>
            <a:pathLst>
              <a:path w="668182" h="705374">
                <a:moveTo>
                  <a:pt x="0" y="0"/>
                </a:moveTo>
                <a:lnTo>
                  <a:pt x="668181" y="0"/>
                </a:lnTo>
                <a:lnTo>
                  <a:pt x="668181" y="705374"/>
                </a:lnTo>
                <a:lnTo>
                  <a:pt x="0" y="70537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9" name="Freeform 19"/>
          <p:cNvSpPr/>
          <p:nvPr/>
        </p:nvSpPr>
        <p:spPr>
          <a:xfrm rot="6080077">
            <a:off x="972885" y="7455057"/>
            <a:ext cx="1915069" cy="2776609"/>
          </a:xfrm>
          <a:custGeom>
            <a:avLst/>
            <a:gdLst/>
            <a:ahLst/>
            <a:cxnLst/>
            <a:rect l="l" t="t" r="r" b="b"/>
            <a:pathLst>
              <a:path w="1915069" h="2776609">
                <a:moveTo>
                  <a:pt x="0" y="0"/>
                </a:moveTo>
                <a:lnTo>
                  <a:pt x="1915069" y="0"/>
                </a:lnTo>
                <a:lnTo>
                  <a:pt x="1915069" y="2776609"/>
                </a:lnTo>
                <a:lnTo>
                  <a:pt x="0" y="2776609"/>
                </a:lnTo>
                <a:lnTo>
                  <a:pt x="0" y="0"/>
                </a:lnTo>
                <a:close/>
              </a:path>
            </a:pathLst>
          </a:custGeom>
          <a:blipFill>
            <a:blip r:embed="rId5"/>
            <a:stretch>
              <a:fillRect l="-9626" r="-9626"/>
            </a:stretch>
          </a:blipFill>
        </p:spPr>
      </p:sp>
      <p:sp>
        <p:nvSpPr>
          <p:cNvPr id="21" name="TextBox 21"/>
          <p:cNvSpPr txBox="1"/>
          <p:nvPr/>
        </p:nvSpPr>
        <p:spPr>
          <a:xfrm>
            <a:off x="3004811" y="3002427"/>
            <a:ext cx="12835115" cy="1720850"/>
          </a:xfrm>
          <a:prstGeom prst="rect">
            <a:avLst/>
          </a:prstGeom>
        </p:spPr>
        <p:txBody>
          <a:bodyPr wrap="square" lIns="0" tIns="0" rIns="0" bIns="0" rtlCol="0" anchor="t">
            <a:spAutoFit/>
          </a:bodyPr>
          <a:lstStyle/>
          <a:p>
            <a:pPr algn="ctr">
              <a:lnSpc>
                <a:spcPts val="13420"/>
              </a:lnSpc>
              <a:spcBef>
                <a:spcPct val="0"/>
              </a:spcBef>
            </a:pPr>
            <a:r>
              <a:rPr lang="en-US" sz="9585" b="1" dirty="0" err="1">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华南农业大学紫荆PPT</a:t>
            </a:r>
            <a:endParaRPr lang="en-US" sz="9585" b="1" dirty="0">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endParaRPr>
          </a:p>
        </p:txBody>
      </p:sp>
      <p:sp>
        <p:nvSpPr>
          <p:cNvPr id="22" name="TextBox 22"/>
          <p:cNvSpPr txBox="1"/>
          <p:nvPr/>
        </p:nvSpPr>
        <p:spPr>
          <a:xfrm>
            <a:off x="7786496" y="5000046"/>
            <a:ext cx="3200400" cy="613410"/>
          </a:xfrm>
          <a:prstGeom prst="rect">
            <a:avLst/>
          </a:prstGeom>
        </p:spPr>
        <p:txBody>
          <a:bodyPr lIns="0" tIns="0" rIns="0" bIns="0" rtlCol="0" anchor="t">
            <a:spAutoFit/>
          </a:bodyPr>
          <a:lstStyle/>
          <a:p>
            <a:pPr algn="ctr">
              <a:lnSpc>
                <a:spcPts val="5040"/>
              </a:lnSpc>
              <a:spcBef>
                <a:spcPct val="0"/>
              </a:spcBef>
            </a:pPr>
            <a:r>
              <a:rPr lang="en-US" sz="3600" dirty="0" err="1">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在此添加副标题</a:t>
            </a:r>
            <a:endParaRPr lang="en-US" sz="3600" dirty="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endParaRPr>
          </a:p>
        </p:txBody>
      </p:sp>
      <p:sp>
        <p:nvSpPr>
          <p:cNvPr id="23" name="TextBox 23"/>
          <p:cNvSpPr txBox="1"/>
          <p:nvPr/>
        </p:nvSpPr>
        <p:spPr>
          <a:xfrm>
            <a:off x="6193813" y="6195059"/>
            <a:ext cx="2866820" cy="461473"/>
          </a:xfrm>
          <a:prstGeom prst="rect">
            <a:avLst/>
          </a:prstGeom>
        </p:spPr>
        <p:txBody>
          <a:bodyPr wrap="square" lIns="0" tIns="0" rIns="0" bIns="0" rtlCol="0" anchor="t">
            <a:spAutoFit/>
          </a:bodyPr>
          <a:lstStyle/>
          <a:p>
            <a:pPr algn="ctr">
              <a:lnSpc>
                <a:spcPts val="3950"/>
              </a:lnSpc>
              <a:spcBef>
                <a:spcPct val="0"/>
              </a:spcBef>
            </a:pPr>
            <a:r>
              <a:rPr lang="en-US" sz="282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汇报人：华小农</a:t>
            </a:r>
          </a:p>
        </p:txBody>
      </p:sp>
      <p:sp>
        <p:nvSpPr>
          <p:cNvPr id="24" name="TextBox 24"/>
          <p:cNvSpPr txBox="1"/>
          <p:nvPr/>
        </p:nvSpPr>
        <p:spPr>
          <a:xfrm>
            <a:off x="11434571" y="6195059"/>
            <a:ext cx="2738629" cy="461473"/>
          </a:xfrm>
          <a:prstGeom prst="rect">
            <a:avLst/>
          </a:prstGeom>
        </p:spPr>
        <p:txBody>
          <a:bodyPr wrap="square" lIns="0" tIns="0" rIns="0" bIns="0" rtlCol="0" anchor="t">
            <a:spAutoFit/>
          </a:bodyPr>
          <a:lstStyle/>
          <a:p>
            <a:pPr algn="ctr">
              <a:lnSpc>
                <a:spcPts val="3950"/>
              </a:lnSpc>
              <a:spcBef>
                <a:spcPct val="0"/>
              </a:spcBef>
            </a:pPr>
            <a:r>
              <a:rPr lang="en-US" sz="2820" dirty="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时间：2025.5.1</a:t>
            </a: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E1F1"/>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146298"/>
            <a:chOff x="0" y="0"/>
            <a:chExt cx="4816593" cy="301906"/>
          </a:xfrm>
        </p:grpSpPr>
        <p:sp>
          <p:nvSpPr>
            <p:cNvPr id="3" name="Freeform 3"/>
            <p:cNvSpPr/>
            <p:nvPr/>
          </p:nvSpPr>
          <p:spPr>
            <a:xfrm>
              <a:off x="0" y="0"/>
              <a:ext cx="4816592" cy="301906"/>
            </a:xfrm>
            <a:custGeom>
              <a:avLst/>
              <a:gdLst/>
              <a:ahLst/>
              <a:cxnLst/>
              <a:rect l="l" t="t" r="r" b="b"/>
              <a:pathLst>
                <a:path w="4816592" h="301906">
                  <a:moveTo>
                    <a:pt x="0" y="0"/>
                  </a:moveTo>
                  <a:lnTo>
                    <a:pt x="4816592" y="0"/>
                  </a:lnTo>
                  <a:lnTo>
                    <a:pt x="4816592" y="301906"/>
                  </a:lnTo>
                  <a:lnTo>
                    <a:pt x="0" y="301906"/>
                  </a:lnTo>
                  <a:close/>
                </a:path>
              </a:pathLst>
            </a:custGeom>
            <a:solidFill>
              <a:srgbClr val="DE7BB3">
                <a:alpha val="42745"/>
              </a:srgbClr>
            </a:solidFill>
          </p:spPr>
        </p:sp>
        <p:sp>
          <p:nvSpPr>
            <p:cNvPr id="4" name="TextBox 4"/>
            <p:cNvSpPr txBox="1"/>
            <p:nvPr/>
          </p:nvSpPr>
          <p:spPr>
            <a:xfrm>
              <a:off x="0" y="-57150"/>
              <a:ext cx="4816593" cy="359056"/>
            </a:xfrm>
            <a:prstGeom prst="rect">
              <a:avLst/>
            </a:prstGeom>
          </p:spPr>
          <p:txBody>
            <a:bodyPr lIns="50800" tIns="50800" rIns="50800" bIns="50800" rtlCol="0" anchor="ctr"/>
            <a:lstStyle/>
            <a:p>
              <a:pPr algn="ctr">
                <a:lnSpc>
                  <a:spcPts val="3500"/>
                </a:lnSpc>
              </a:pPr>
              <a:endParaRPr/>
            </a:p>
          </p:txBody>
        </p:sp>
      </p:grpSp>
      <p:sp>
        <p:nvSpPr>
          <p:cNvPr id="5" name="Freeform 5"/>
          <p:cNvSpPr/>
          <p:nvPr/>
        </p:nvSpPr>
        <p:spPr>
          <a:xfrm>
            <a:off x="474417" y="0"/>
            <a:ext cx="1108566" cy="1146298"/>
          </a:xfrm>
          <a:custGeom>
            <a:avLst/>
            <a:gdLst/>
            <a:ahLst/>
            <a:cxnLst/>
            <a:rect l="l" t="t" r="r" b="b"/>
            <a:pathLst>
              <a:path w="1108566" h="1146298">
                <a:moveTo>
                  <a:pt x="0" y="0"/>
                </a:moveTo>
                <a:lnTo>
                  <a:pt x="1108566" y="0"/>
                </a:lnTo>
                <a:lnTo>
                  <a:pt x="1108566" y="1146298"/>
                </a:lnTo>
                <a:lnTo>
                  <a:pt x="0" y="1146298"/>
                </a:lnTo>
                <a:lnTo>
                  <a:pt x="0" y="0"/>
                </a:lnTo>
                <a:close/>
              </a:path>
            </a:pathLst>
          </a:custGeom>
          <a:blipFill>
            <a:blip r:embed="rId2"/>
            <a:stretch>
              <a:fillRect/>
            </a:stretch>
          </a:blipFill>
        </p:spPr>
      </p:sp>
      <p:grpSp>
        <p:nvGrpSpPr>
          <p:cNvPr id="6" name="Group 6"/>
          <p:cNvGrpSpPr/>
          <p:nvPr/>
        </p:nvGrpSpPr>
        <p:grpSpPr>
          <a:xfrm>
            <a:off x="6042090" y="-2166"/>
            <a:ext cx="4146842" cy="1146298"/>
            <a:chOff x="0" y="0"/>
            <a:chExt cx="1092172" cy="301906"/>
          </a:xfrm>
          <a:effectLst>
            <a:outerShdw blurRad="444500" dist="38100" dir="8100000" algn="tr" rotWithShape="0">
              <a:prstClr val="black">
                <a:alpha val="40000"/>
              </a:prstClr>
            </a:outerShdw>
          </a:effectLst>
        </p:grpSpPr>
        <p:sp>
          <p:nvSpPr>
            <p:cNvPr id="7" name="Freeform 7"/>
            <p:cNvSpPr/>
            <p:nvPr/>
          </p:nvSpPr>
          <p:spPr>
            <a:xfrm>
              <a:off x="0" y="0"/>
              <a:ext cx="1092172" cy="301906"/>
            </a:xfrm>
            <a:custGeom>
              <a:avLst/>
              <a:gdLst/>
              <a:ahLst/>
              <a:cxnLst/>
              <a:rect l="l" t="t" r="r" b="b"/>
              <a:pathLst>
                <a:path w="1092172" h="301906">
                  <a:moveTo>
                    <a:pt x="0" y="0"/>
                  </a:moveTo>
                  <a:lnTo>
                    <a:pt x="1092172" y="0"/>
                  </a:lnTo>
                  <a:lnTo>
                    <a:pt x="1092172" y="301906"/>
                  </a:lnTo>
                  <a:lnTo>
                    <a:pt x="0" y="301906"/>
                  </a:lnTo>
                  <a:close/>
                </a:path>
              </a:pathLst>
            </a:custGeom>
            <a:solidFill>
              <a:srgbClr val="B51B83"/>
            </a:solidFill>
          </p:spPr>
        </p:sp>
        <p:sp>
          <p:nvSpPr>
            <p:cNvPr id="8" name="TextBox 8"/>
            <p:cNvSpPr txBox="1"/>
            <p:nvPr/>
          </p:nvSpPr>
          <p:spPr>
            <a:xfrm>
              <a:off x="0" y="-57150"/>
              <a:ext cx="1092172" cy="359056"/>
            </a:xfrm>
            <a:prstGeom prst="rect">
              <a:avLst/>
            </a:prstGeom>
            <a:effectLst>
              <a:outerShdw blurRad="444500" dist="38100" dir="8100000" algn="tr" rotWithShape="0">
                <a:prstClr val="black">
                  <a:alpha val="40000"/>
                </a:prstClr>
              </a:outerShdw>
            </a:effectLst>
          </p:spPr>
          <p:txBody>
            <a:bodyPr lIns="50800" tIns="50800" rIns="50800" bIns="50800" rtlCol="0" anchor="ctr"/>
            <a:lstStyle/>
            <a:p>
              <a:pPr algn="ctr">
                <a:lnSpc>
                  <a:spcPts val="3500"/>
                </a:lnSpc>
              </a:pPr>
              <a:endParaRPr/>
            </a:p>
          </p:txBody>
        </p:sp>
      </p:grpSp>
      <p:sp>
        <p:nvSpPr>
          <p:cNvPr id="11" name="Freeform 11"/>
          <p:cNvSpPr/>
          <p:nvPr/>
        </p:nvSpPr>
        <p:spPr>
          <a:xfrm>
            <a:off x="-48635" y="6003248"/>
            <a:ext cx="18385266" cy="4283752"/>
          </a:xfrm>
          <a:custGeom>
            <a:avLst/>
            <a:gdLst/>
            <a:ahLst/>
            <a:cxnLst/>
            <a:rect l="l" t="t" r="r" b="b"/>
            <a:pathLst>
              <a:path w="18385266" h="4283752">
                <a:moveTo>
                  <a:pt x="0" y="0"/>
                </a:moveTo>
                <a:lnTo>
                  <a:pt x="18385266" y="0"/>
                </a:lnTo>
                <a:lnTo>
                  <a:pt x="18385266" y="4283752"/>
                </a:lnTo>
                <a:lnTo>
                  <a:pt x="0" y="4283752"/>
                </a:lnTo>
                <a:lnTo>
                  <a:pt x="0" y="0"/>
                </a:lnTo>
                <a:close/>
              </a:path>
            </a:pathLst>
          </a:custGeom>
          <a:blipFill>
            <a:blip r:embed="rId3">
              <a:alphaModFix amt="50000"/>
            </a:blip>
            <a:stretch>
              <a:fillRect l="-679" r="-1541" b="-82615"/>
            </a:stretch>
          </a:blipFill>
        </p:spPr>
      </p:sp>
      <p:graphicFrame>
        <p:nvGraphicFramePr>
          <p:cNvPr id="13" name="Table 13"/>
          <p:cNvGraphicFramePr>
            <a:graphicFrameLocks noGrp="1"/>
          </p:cNvGraphicFramePr>
          <p:nvPr/>
        </p:nvGraphicFramePr>
        <p:xfrm>
          <a:off x="941906" y="3263712"/>
          <a:ext cx="16137184" cy="5356676"/>
        </p:xfrm>
        <a:graphic>
          <a:graphicData uri="http://schemas.openxmlformats.org/drawingml/2006/table">
            <a:tbl>
              <a:tblPr/>
              <a:tblGrid>
                <a:gridCol w="4034296">
                  <a:extLst>
                    <a:ext uri="{9D8B030D-6E8A-4147-A177-3AD203B41FA5}">
                      <a16:colId xmlns:a16="http://schemas.microsoft.com/office/drawing/2014/main" val="20000"/>
                    </a:ext>
                  </a:extLst>
                </a:gridCol>
                <a:gridCol w="4034296">
                  <a:extLst>
                    <a:ext uri="{9D8B030D-6E8A-4147-A177-3AD203B41FA5}">
                      <a16:colId xmlns:a16="http://schemas.microsoft.com/office/drawing/2014/main" val="20001"/>
                    </a:ext>
                  </a:extLst>
                </a:gridCol>
                <a:gridCol w="4034296">
                  <a:extLst>
                    <a:ext uri="{9D8B030D-6E8A-4147-A177-3AD203B41FA5}">
                      <a16:colId xmlns:a16="http://schemas.microsoft.com/office/drawing/2014/main" val="20002"/>
                    </a:ext>
                  </a:extLst>
                </a:gridCol>
                <a:gridCol w="4034296">
                  <a:extLst>
                    <a:ext uri="{9D8B030D-6E8A-4147-A177-3AD203B41FA5}">
                      <a16:colId xmlns:a16="http://schemas.microsoft.com/office/drawing/2014/main" val="20003"/>
                    </a:ext>
                  </a:extLst>
                </a:gridCol>
              </a:tblGrid>
              <a:tr h="1339169">
                <a:tc>
                  <a:txBody>
                    <a:bodyPr/>
                    <a:lstStyle/>
                    <a:p>
                      <a:pPr marL="0" lvl="0" indent="0" algn="ctr">
                        <a:lnSpc>
                          <a:spcPts val="1400"/>
                        </a:lnSpc>
                        <a:spcBef>
                          <a:spcPct val="0"/>
                        </a:spcBef>
                        <a:defRPr/>
                      </a:pPr>
                      <a:r>
                        <a:rPr lang="en-US" sz="3200" b="1" u="none" strike="noStrike" spc="212" dirty="0">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 </a:t>
                      </a:r>
                      <a:r>
                        <a:rPr lang="en-US" sz="3200" b="1" u="none" strike="noStrike" spc="212" dirty="0" err="1">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植物学与动物学</a:t>
                      </a:r>
                      <a:endParaRPr lang="en-US" sz="1200" dirty="0"/>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49CC5"/>
                    </a:solidFill>
                  </a:tcPr>
                </a:tc>
                <a:tc>
                  <a:txBody>
                    <a:bodyPr/>
                    <a:lstStyle/>
                    <a:p>
                      <a:pPr marL="0" lvl="0" indent="0" algn="ctr">
                        <a:lnSpc>
                          <a:spcPts val="1400"/>
                        </a:lnSpc>
                        <a:spcBef>
                          <a:spcPct val="0"/>
                        </a:spcBef>
                        <a:defRPr/>
                      </a:pPr>
                      <a:r>
                        <a:rPr lang="en-US" sz="3200" b="1" u="none" strike="noStrike" spc="212">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 化学</a:t>
                      </a:r>
                      <a:endParaRPr lang="en-US" sz="1200"/>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68DC3"/>
                    </a:solidFill>
                  </a:tcPr>
                </a:tc>
                <a:tc>
                  <a:txBody>
                    <a:bodyPr/>
                    <a:lstStyle/>
                    <a:p>
                      <a:pPr marL="0" lvl="0" indent="0" algn="ctr">
                        <a:lnSpc>
                          <a:spcPts val="1400"/>
                        </a:lnSpc>
                        <a:spcBef>
                          <a:spcPct val="0"/>
                        </a:spcBef>
                        <a:defRPr/>
                      </a:pPr>
                      <a:r>
                        <a:rPr lang="en-US" sz="3200" b="1" u="none" strike="noStrike" spc="212">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 农业科学</a:t>
                      </a:r>
                      <a:endParaRPr lang="en-US" sz="1200"/>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49CC5"/>
                    </a:solidFill>
                  </a:tcPr>
                </a:tc>
                <a:tc>
                  <a:txBody>
                    <a:bodyPr/>
                    <a:lstStyle/>
                    <a:p>
                      <a:pPr marL="0" lvl="0" indent="0" algn="ctr">
                        <a:lnSpc>
                          <a:spcPts val="1400"/>
                        </a:lnSpc>
                        <a:spcBef>
                          <a:spcPct val="0"/>
                        </a:spcBef>
                        <a:defRPr/>
                      </a:pPr>
                      <a:r>
                        <a:rPr lang="en-US" sz="3200" b="1" u="none" strike="noStrike" spc="212" dirty="0">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 </a:t>
                      </a:r>
                      <a:r>
                        <a:rPr lang="en-US" sz="3200" b="1" u="none" strike="noStrike" spc="212" dirty="0" err="1">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材料科学</a:t>
                      </a:r>
                      <a:endParaRPr lang="en-US" sz="1200" dirty="0"/>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68DC3"/>
                    </a:solidFill>
                  </a:tcPr>
                </a:tc>
                <a:extLst>
                  <a:ext uri="{0D108BD9-81ED-4DB2-BD59-A6C34878D82A}">
                    <a16:rowId xmlns:a16="http://schemas.microsoft.com/office/drawing/2014/main" val="10000"/>
                  </a:ext>
                </a:extLst>
              </a:tr>
              <a:tr h="1339169">
                <a:tc>
                  <a:txBody>
                    <a:bodyPr/>
                    <a:lstStyle/>
                    <a:p>
                      <a:pPr marL="0" lvl="0" indent="0" algn="ctr">
                        <a:lnSpc>
                          <a:spcPts val="1400"/>
                        </a:lnSpc>
                        <a:spcBef>
                          <a:spcPct val="0"/>
                        </a:spcBef>
                        <a:defRPr/>
                      </a:pPr>
                      <a:r>
                        <a:rPr lang="en-US" sz="2800" b="1" u="none" strike="noStrike" spc="212" dirty="0">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 </a:t>
                      </a:r>
                      <a:r>
                        <a:rPr lang="en-US" sz="2800" b="1" u="none" strike="noStrike" spc="212" dirty="0" err="1">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环境科学与生态学</a:t>
                      </a:r>
                      <a:endParaRPr lang="en-US" sz="1100" dirty="0"/>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68DC3"/>
                    </a:solidFill>
                  </a:tcPr>
                </a:tc>
                <a:tc>
                  <a:txBody>
                    <a:bodyPr/>
                    <a:lstStyle/>
                    <a:p>
                      <a:pPr marL="0" lvl="0" indent="0" algn="ctr">
                        <a:lnSpc>
                          <a:spcPts val="1400"/>
                        </a:lnSpc>
                        <a:spcBef>
                          <a:spcPct val="0"/>
                        </a:spcBef>
                        <a:defRPr/>
                      </a:pPr>
                      <a:r>
                        <a:rPr lang="en-US" sz="3200" b="1" u="none" strike="noStrike" spc="212" dirty="0">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 </a:t>
                      </a:r>
                      <a:r>
                        <a:rPr lang="en-US" sz="3200" b="1" u="none" strike="noStrike" spc="212" dirty="0" err="1">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微生物学</a:t>
                      </a:r>
                      <a:endParaRPr lang="en-US" sz="1200" dirty="0"/>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49CC5"/>
                    </a:solidFill>
                  </a:tcPr>
                </a:tc>
                <a:tc>
                  <a:txBody>
                    <a:bodyPr/>
                    <a:lstStyle/>
                    <a:p>
                      <a:pPr marL="0" lvl="0" indent="0" algn="ctr">
                        <a:lnSpc>
                          <a:spcPts val="1400"/>
                        </a:lnSpc>
                        <a:spcBef>
                          <a:spcPct val="0"/>
                        </a:spcBef>
                        <a:defRPr/>
                      </a:pPr>
                      <a:r>
                        <a:rPr lang="en-US" sz="3200" b="1" u="none" strike="noStrike" spc="212" dirty="0">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 </a:t>
                      </a:r>
                      <a:r>
                        <a:rPr lang="en-US" sz="2800" b="1" u="none" strike="noStrike" spc="212" dirty="0" err="1">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生物学与生物化学</a:t>
                      </a:r>
                      <a:endParaRPr lang="en-US" sz="1200" dirty="0"/>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68DC3"/>
                    </a:solidFill>
                  </a:tcPr>
                </a:tc>
                <a:tc>
                  <a:txBody>
                    <a:bodyPr/>
                    <a:lstStyle/>
                    <a:p>
                      <a:pPr marL="0" lvl="0" indent="0" algn="ctr">
                        <a:lnSpc>
                          <a:spcPts val="1400"/>
                        </a:lnSpc>
                        <a:spcBef>
                          <a:spcPct val="0"/>
                        </a:spcBef>
                        <a:defRPr/>
                      </a:pPr>
                      <a:r>
                        <a:rPr lang="en-US" sz="3200" b="1" u="none" strike="noStrike" spc="212" dirty="0">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 </a:t>
                      </a:r>
                      <a:r>
                        <a:rPr lang="en-US" sz="3200" b="1" u="none" strike="noStrike" spc="212" dirty="0" err="1">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工程学</a:t>
                      </a:r>
                      <a:endParaRPr lang="en-US" sz="1200" dirty="0"/>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49CC5"/>
                    </a:solidFill>
                  </a:tcPr>
                </a:tc>
                <a:extLst>
                  <a:ext uri="{0D108BD9-81ED-4DB2-BD59-A6C34878D82A}">
                    <a16:rowId xmlns:a16="http://schemas.microsoft.com/office/drawing/2014/main" val="10001"/>
                  </a:ext>
                </a:extLst>
              </a:tr>
              <a:tr h="1339169">
                <a:tc>
                  <a:txBody>
                    <a:bodyPr/>
                    <a:lstStyle/>
                    <a:p>
                      <a:pPr marL="0" lvl="0" indent="0" algn="ctr">
                        <a:lnSpc>
                          <a:spcPts val="1400"/>
                        </a:lnSpc>
                        <a:spcBef>
                          <a:spcPct val="0"/>
                        </a:spcBef>
                        <a:defRPr/>
                      </a:pPr>
                      <a:r>
                        <a:rPr lang="en-US" sz="2800" b="1" u="none" strike="noStrike" spc="212" dirty="0">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 </a:t>
                      </a:r>
                      <a:r>
                        <a:rPr lang="en-US" sz="2400" b="1" u="none" strike="noStrike" spc="212" dirty="0" err="1">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分子生物学与遗传学</a:t>
                      </a:r>
                      <a:endParaRPr lang="en-US" sz="1100" dirty="0"/>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49CC5"/>
                    </a:solidFill>
                  </a:tcPr>
                </a:tc>
                <a:tc>
                  <a:txBody>
                    <a:bodyPr/>
                    <a:lstStyle/>
                    <a:p>
                      <a:pPr marL="0" lvl="0" indent="0" algn="ctr">
                        <a:lnSpc>
                          <a:spcPts val="1400"/>
                        </a:lnSpc>
                        <a:spcBef>
                          <a:spcPct val="0"/>
                        </a:spcBef>
                        <a:defRPr/>
                      </a:pPr>
                      <a:r>
                        <a:rPr lang="en-US" sz="3200" b="1" u="none" strike="noStrike" spc="212" dirty="0">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 </a:t>
                      </a:r>
                      <a:r>
                        <a:rPr lang="en-US" sz="3200" b="1" u="none" strike="noStrike" spc="212" dirty="0" err="1">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免疫学</a:t>
                      </a:r>
                      <a:endParaRPr lang="en-US" sz="1200" dirty="0"/>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68DC3"/>
                    </a:solidFill>
                  </a:tcPr>
                </a:tc>
                <a:tc>
                  <a:txBody>
                    <a:bodyPr/>
                    <a:lstStyle/>
                    <a:p>
                      <a:pPr marL="0" lvl="0" indent="0" algn="ctr">
                        <a:lnSpc>
                          <a:spcPts val="1400"/>
                        </a:lnSpc>
                        <a:spcBef>
                          <a:spcPct val="0"/>
                        </a:spcBef>
                        <a:defRPr/>
                      </a:pPr>
                      <a:r>
                        <a:rPr lang="en-US" sz="3200" b="1" u="none" strike="noStrike" spc="212" dirty="0">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 </a:t>
                      </a:r>
                      <a:r>
                        <a:rPr lang="en-US" sz="3200" b="1" u="none" strike="noStrike" spc="212" dirty="0" err="1">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计算机科学</a:t>
                      </a:r>
                      <a:endParaRPr lang="en-US" sz="1200" dirty="0"/>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49CC5"/>
                    </a:solidFill>
                  </a:tcPr>
                </a:tc>
                <a:tc>
                  <a:txBody>
                    <a:bodyPr/>
                    <a:lstStyle/>
                    <a:p>
                      <a:pPr marL="0" lvl="0" indent="0" algn="ctr">
                        <a:lnSpc>
                          <a:spcPts val="1400"/>
                        </a:lnSpc>
                        <a:spcBef>
                          <a:spcPct val="0"/>
                        </a:spcBef>
                        <a:defRPr/>
                      </a:pPr>
                      <a:r>
                        <a:rPr lang="en-US" sz="3200" b="1" u="none" strike="noStrike" spc="212">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 药理学与毒理学</a:t>
                      </a:r>
                      <a:endParaRPr lang="en-US" sz="1200"/>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68DC3"/>
                    </a:solidFill>
                  </a:tcPr>
                </a:tc>
                <a:extLst>
                  <a:ext uri="{0D108BD9-81ED-4DB2-BD59-A6C34878D82A}">
                    <a16:rowId xmlns:a16="http://schemas.microsoft.com/office/drawing/2014/main" val="10002"/>
                  </a:ext>
                </a:extLst>
              </a:tr>
              <a:tr h="1339169">
                <a:tc>
                  <a:txBody>
                    <a:bodyPr/>
                    <a:lstStyle/>
                    <a:p>
                      <a:pPr marL="0" lvl="0" indent="0" algn="ctr">
                        <a:lnSpc>
                          <a:spcPts val="1400"/>
                        </a:lnSpc>
                        <a:spcBef>
                          <a:spcPct val="0"/>
                        </a:spcBef>
                        <a:defRPr/>
                      </a:pPr>
                      <a:r>
                        <a:rPr lang="en-US" sz="3200" b="1" u="none" strike="noStrike" spc="212">
                          <a:solidFill>
                            <a:srgbClr val="000000"/>
                          </a:solidFill>
                          <a:latin typeface="思源宋体-细体 Bold" panose="02020500000000000000" charset="-122"/>
                          <a:ea typeface="思源宋体-细体 Bold" panose="02020500000000000000" charset="-122"/>
                          <a:cs typeface="思源宋体-细体 Bold" panose="02020500000000000000" charset="-122"/>
                          <a:sym typeface="思源宋体-细体 Bold" panose="02020500000000000000" charset="-122"/>
                        </a:rPr>
                        <a:t> 社会科学总论</a:t>
                      </a:r>
                      <a:endParaRPr lang="en-US" sz="1200"/>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68DC3"/>
                    </a:solidFill>
                  </a:tcPr>
                </a:tc>
                <a:tc>
                  <a:txBody>
                    <a:bodyPr/>
                    <a:lstStyle/>
                    <a:p>
                      <a:pPr marL="0" lvl="0" indent="0" algn="ctr">
                        <a:lnSpc>
                          <a:spcPts val="1400"/>
                        </a:lnSpc>
                        <a:spcBef>
                          <a:spcPct val="0"/>
                        </a:spcBef>
                        <a:defRPr/>
                      </a:pPr>
                      <a:endParaRPr lang="en-US" sz="1200"/>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49CC5"/>
                    </a:solidFill>
                  </a:tcPr>
                </a:tc>
                <a:tc>
                  <a:txBody>
                    <a:bodyPr/>
                    <a:lstStyle/>
                    <a:p>
                      <a:pPr marL="0" lvl="0" indent="0" algn="ctr">
                        <a:lnSpc>
                          <a:spcPts val="1400"/>
                        </a:lnSpc>
                        <a:spcBef>
                          <a:spcPct val="0"/>
                        </a:spcBef>
                        <a:defRPr/>
                      </a:pPr>
                      <a:endParaRPr lang="en-US" sz="1200" dirty="0"/>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68DC3"/>
                    </a:solidFill>
                  </a:tcPr>
                </a:tc>
                <a:tc>
                  <a:txBody>
                    <a:bodyPr/>
                    <a:lstStyle/>
                    <a:p>
                      <a:pPr marL="0" lvl="0" indent="0" algn="ctr">
                        <a:lnSpc>
                          <a:spcPts val="1400"/>
                        </a:lnSpc>
                        <a:spcBef>
                          <a:spcPct val="0"/>
                        </a:spcBef>
                        <a:defRPr/>
                      </a:pPr>
                      <a:endParaRPr lang="en-US" sz="1200" dirty="0"/>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49CC5"/>
                    </a:solidFill>
                  </a:tcPr>
                </a:tc>
                <a:extLst>
                  <a:ext uri="{0D108BD9-81ED-4DB2-BD59-A6C34878D82A}">
                    <a16:rowId xmlns:a16="http://schemas.microsoft.com/office/drawing/2014/main" val="10003"/>
                  </a:ext>
                </a:extLst>
              </a:tr>
            </a:tbl>
          </a:graphicData>
        </a:graphic>
      </p:graphicFrame>
      <p:sp>
        <p:nvSpPr>
          <p:cNvPr id="14" name="TextBox 14"/>
          <p:cNvSpPr txBox="1"/>
          <p:nvPr/>
        </p:nvSpPr>
        <p:spPr>
          <a:xfrm>
            <a:off x="2658259"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学校概况</a:t>
            </a:r>
          </a:p>
        </p:txBody>
      </p:sp>
      <p:sp>
        <p:nvSpPr>
          <p:cNvPr id="15" name="TextBox 15"/>
          <p:cNvSpPr txBox="1"/>
          <p:nvPr/>
        </p:nvSpPr>
        <p:spPr>
          <a:xfrm>
            <a:off x="6804090" y="4908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学科优势</a:t>
            </a:r>
          </a:p>
        </p:txBody>
      </p:sp>
      <p:sp>
        <p:nvSpPr>
          <p:cNvPr id="16" name="TextBox 16"/>
          <p:cNvSpPr txBox="1"/>
          <p:nvPr/>
        </p:nvSpPr>
        <p:spPr>
          <a:xfrm>
            <a:off x="10989032"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发展优势</a:t>
            </a:r>
          </a:p>
        </p:txBody>
      </p:sp>
      <p:sp>
        <p:nvSpPr>
          <p:cNvPr id="17" name="TextBox 17"/>
          <p:cNvSpPr txBox="1"/>
          <p:nvPr/>
        </p:nvSpPr>
        <p:spPr>
          <a:xfrm>
            <a:off x="15023596"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总结展望</a:t>
            </a:r>
          </a:p>
        </p:txBody>
      </p:sp>
      <p:sp>
        <p:nvSpPr>
          <p:cNvPr id="18" name="TextBox 18"/>
          <p:cNvSpPr txBox="1"/>
          <p:nvPr/>
        </p:nvSpPr>
        <p:spPr>
          <a:xfrm>
            <a:off x="7031964" y="1917330"/>
            <a:ext cx="3957068" cy="622937"/>
          </a:xfrm>
          <a:prstGeom prst="rect">
            <a:avLst/>
          </a:prstGeom>
        </p:spPr>
        <p:txBody>
          <a:bodyPr lIns="0" tIns="0" rIns="0" bIns="0" rtlCol="0" anchor="t">
            <a:spAutoFit/>
          </a:bodyPr>
          <a:lstStyle/>
          <a:p>
            <a:pPr marL="0" lvl="0" indent="0" algn="ctr">
              <a:lnSpc>
                <a:spcPts val="5040"/>
              </a:lnSpc>
              <a:spcBef>
                <a:spcPct val="0"/>
              </a:spcBef>
            </a:pPr>
            <a:r>
              <a:rPr lang="en-US" sz="3600" b="1" u="none" strike="noStrike">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ESI全球排名前1%</a:t>
            </a:r>
          </a:p>
        </p:txBody>
      </p:sp>
      <p:sp>
        <p:nvSpPr>
          <p:cNvPr id="32" name="AutoShape 11"/>
          <p:cNvSpPr/>
          <p:nvPr/>
        </p:nvSpPr>
        <p:spPr>
          <a:xfrm flipH="1" flipV="1">
            <a:off x="10224770" y="0"/>
            <a:ext cx="635" cy="1145540"/>
          </a:xfrm>
          <a:prstGeom prst="line">
            <a:avLst/>
          </a:prstGeom>
          <a:ln w="38100" cap="flat">
            <a:solidFill>
              <a:srgbClr val="FFFFFF"/>
            </a:solidFill>
            <a:prstDash val="solid"/>
            <a:headEnd type="none" w="sm" len="sm"/>
            <a:tailEnd type="none" w="sm" len="sm"/>
          </a:ln>
        </p:spPr>
      </p:sp>
      <p:sp>
        <p:nvSpPr>
          <p:cNvPr id="19" name="AutoShape 11"/>
          <p:cNvSpPr/>
          <p:nvPr/>
        </p:nvSpPr>
        <p:spPr>
          <a:xfrm flipH="1" flipV="1">
            <a:off x="14249400" y="-1905"/>
            <a:ext cx="635" cy="1145540"/>
          </a:xfrm>
          <a:prstGeom prst="line">
            <a:avLst/>
          </a:prstGeom>
          <a:ln w="38100" cap="flat">
            <a:solidFill>
              <a:srgbClr val="FFFFFF"/>
            </a:solidFill>
            <a:prstDash val="solid"/>
            <a:headEnd type="none" w="sm" len="sm"/>
            <a:tailEnd type="none" w="sm" len="sm"/>
          </a:ln>
        </p:spPr>
      </p:sp>
      <p:sp>
        <p:nvSpPr>
          <p:cNvPr id="20" name="AutoShape 11"/>
          <p:cNvSpPr/>
          <p:nvPr/>
        </p:nvSpPr>
        <p:spPr>
          <a:xfrm flipH="1" flipV="1">
            <a:off x="6038215" y="-1905"/>
            <a:ext cx="635" cy="1145540"/>
          </a:xfrm>
          <a:prstGeom prst="line">
            <a:avLst/>
          </a:prstGeom>
          <a:ln w="38100" cap="flat">
            <a:solidFill>
              <a:srgbClr val="FFFFFF"/>
            </a:solidFill>
            <a:prstDash val="soli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E1F1"/>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146298"/>
            <a:chOff x="0" y="0"/>
            <a:chExt cx="4816593" cy="301906"/>
          </a:xfrm>
        </p:grpSpPr>
        <p:sp>
          <p:nvSpPr>
            <p:cNvPr id="3" name="Freeform 3"/>
            <p:cNvSpPr/>
            <p:nvPr/>
          </p:nvSpPr>
          <p:spPr>
            <a:xfrm>
              <a:off x="0" y="0"/>
              <a:ext cx="4816592" cy="301906"/>
            </a:xfrm>
            <a:custGeom>
              <a:avLst/>
              <a:gdLst/>
              <a:ahLst/>
              <a:cxnLst/>
              <a:rect l="l" t="t" r="r" b="b"/>
              <a:pathLst>
                <a:path w="4816592" h="301906">
                  <a:moveTo>
                    <a:pt x="0" y="0"/>
                  </a:moveTo>
                  <a:lnTo>
                    <a:pt x="4816592" y="0"/>
                  </a:lnTo>
                  <a:lnTo>
                    <a:pt x="4816592" y="301906"/>
                  </a:lnTo>
                  <a:lnTo>
                    <a:pt x="0" y="301906"/>
                  </a:lnTo>
                  <a:close/>
                </a:path>
              </a:pathLst>
            </a:custGeom>
            <a:solidFill>
              <a:srgbClr val="DE7BB3">
                <a:alpha val="42745"/>
              </a:srgbClr>
            </a:solidFill>
          </p:spPr>
        </p:sp>
        <p:sp>
          <p:nvSpPr>
            <p:cNvPr id="4" name="TextBox 4"/>
            <p:cNvSpPr txBox="1"/>
            <p:nvPr/>
          </p:nvSpPr>
          <p:spPr>
            <a:xfrm>
              <a:off x="0" y="-57150"/>
              <a:ext cx="4816593" cy="359056"/>
            </a:xfrm>
            <a:prstGeom prst="rect">
              <a:avLst/>
            </a:prstGeom>
          </p:spPr>
          <p:txBody>
            <a:bodyPr lIns="50800" tIns="50800" rIns="50800" bIns="50800" rtlCol="0" anchor="ctr"/>
            <a:lstStyle/>
            <a:p>
              <a:pPr algn="ctr">
                <a:lnSpc>
                  <a:spcPts val="3500"/>
                </a:lnSpc>
              </a:pPr>
              <a:endParaRPr/>
            </a:p>
          </p:txBody>
        </p:sp>
      </p:grpSp>
      <p:sp>
        <p:nvSpPr>
          <p:cNvPr id="5" name="Freeform 5"/>
          <p:cNvSpPr/>
          <p:nvPr/>
        </p:nvSpPr>
        <p:spPr>
          <a:xfrm>
            <a:off x="474417" y="0"/>
            <a:ext cx="1108566" cy="1146298"/>
          </a:xfrm>
          <a:custGeom>
            <a:avLst/>
            <a:gdLst/>
            <a:ahLst/>
            <a:cxnLst/>
            <a:rect l="l" t="t" r="r" b="b"/>
            <a:pathLst>
              <a:path w="1108566" h="1146298">
                <a:moveTo>
                  <a:pt x="0" y="0"/>
                </a:moveTo>
                <a:lnTo>
                  <a:pt x="1108566" y="0"/>
                </a:lnTo>
                <a:lnTo>
                  <a:pt x="1108566" y="1146298"/>
                </a:lnTo>
                <a:lnTo>
                  <a:pt x="0" y="1146298"/>
                </a:lnTo>
                <a:lnTo>
                  <a:pt x="0" y="0"/>
                </a:lnTo>
                <a:close/>
              </a:path>
            </a:pathLst>
          </a:custGeom>
          <a:blipFill>
            <a:blip r:embed="rId2"/>
            <a:stretch>
              <a:fillRect/>
            </a:stretch>
          </a:blipFill>
        </p:spPr>
      </p:sp>
      <p:grpSp>
        <p:nvGrpSpPr>
          <p:cNvPr id="6" name="Group 6"/>
          <p:cNvGrpSpPr/>
          <p:nvPr/>
        </p:nvGrpSpPr>
        <p:grpSpPr>
          <a:xfrm>
            <a:off x="6042090" y="-2166"/>
            <a:ext cx="4146842" cy="1146298"/>
            <a:chOff x="0" y="0"/>
            <a:chExt cx="1092172" cy="301906"/>
          </a:xfrm>
          <a:effectLst>
            <a:outerShdw blurRad="444500" dist="38100" dir="8100000" algn="tr" rotWithShape="0">
              <a:prstClr val="black">
                <a:alpha val="40000"/>
              </a:prstClr>
            </a:outerShdw>
          </a:effectLst>
        </p:grpSpPr>
        <p:sp>
          <p:nvSpPr>
            <p:cNvPr id="7" name="Freeform 7"/>
            <p:cNvSpPr/>
            <p:nvPr/>
          </p:nvSpPr>
          <p:spPr>
            <a:xfrm>
              <a:off x="0" y="0"/>
              <a:ext cx="1092172" cy="301906"/>
            </a:xfrm>
            <a:custGeom>
              <a:avLst/>
              <a:gdLst/>
              <a:ahLst/>
              <a:cxnLst/>
              <a:rect l="l" t="t" r="r" b="b"/>
              <a:pathLst>
                <a:path w="1092172" h="301906">
                  <a:moveTo>
                    <a:pt x="0" y="0"/>
                  </a:moveTo>
                  <a:lnTo>
                    <a:pt x="1092172" y="0"/>
                  </a:lnTo>
                  <a:lnTo>
                    <a:pt x="1092172" y="301906"/>
                  </a:lnTo>
                  <a:lnTo>
                    <a:pt x="0" y="301906"/>
                  </a:lnTo>
                  <a:close/>
                </a:path>
              </a:pathLst>
            </a:custGeom>
            <a:solidFill>
              <a:srgbClr val="B51B83"/>
            </a:solidFill>
          </p:spPr>
        </p:sp>
        <p:sp>
          <p:nvSpPr>
            <p:cNvPr id="8" name="TextBox 8"/>
            <p:cNvSpPr txBox="1"/>
            <p:nvPr/>
          </p:nvSpPr>
          <p:spPr>
            <a:xfrm>
              <a:off x="0" y="-57150"/>
              <a:ext cx="1092172" cy="359056"/>
            </a:xfrm>
            <a:prstGeom prst="rect">
              <a:avLst/>
            </a:prstGeom>
            <a:effectLst>
              <a:outerShdw blurRad="444500" dist="190500" dir="8100000" sx="103000" sy="103000" algn="tr" rotWithShape="0">
                <a:prstClr val="black">
                  <a:alpha val="40000"/>
                </a:prstClr>
              </a:outerShdw>
            </a:effectLst>
          </p:spPr>
          <p:txBody>
            <a:bodyPr lIns="50800" tIns="50800" rIns="50800" bIns="50800" rtlCol="0" anchor="ctr"/>
            <a:lstStyle/>
            <a:p>
              <a:pPr algn="ctr">
                <a:lnSpc>
                  <a:spcPts val="3500"/>
                </a:lnSpc>
              </a:pPr>
              <a:endParaRPr/>
            </a:p>
          </p:txBody>
        </p:sp>
      </p:grpSp>
      <p:sp>
        <p:nvSpPr>
          <p:cNvPr id="11" name="Freeform 11"/>
          <p:cNvSpPr/>
          <p:nvPr/>
        </p:nvSpPr>
        <p:spPr>
          <a:xfrm>
            <a:off x="0" y="6101481"/>
            <a:ext cx="18288000" cy="4261089"/>
          </a:xfrm>
          <a:custGeom>
            <a:avLst/>
            <a:gdLst/>
            <a:ahLst/>
            <a:cxnLst/>
            <a:rect l="l" t="t" r="r" b="b"/>
            <a:pathLst>
              <a:path w="18288000" h="4261089">
                <a:moveTo>
                  <a:pt x="0" y="0"/>
                </a:moveTo>
                <a:lnTo>
                  <a:pt x="18288000" y="0"/>
                </a:lnTo>
                <a:lnTo>
                  <a:pt x="18288000" y="4261089"/>
                </a:lnTo>
                <a:lnTo>
                  <a:pt x="0" y="4261089"/>
                </a:lnTo>
                <a:lnTo>
                  <a:pt x="0" y="0"/>
                </a:lnTo>
                <a:close/>
              </a:path>
            </a:pathLst>
          </a:custGeom>
          <a:blipFill>
            <a:blip r:embed="rId3">
              <a:alphaModFix amt="50000"/>
            </a:blip>
            <a:stretch>
              <a:fillRect l="-679" r="-1541" b="-82615"/>
            </a:stretch>
          </a:blipFill>
        </p:spPr>
      </p:sp>
      <p:sp>
        <p:nvSpPr>
          <p:cNvPr id="13" name="TextBox 13"/>
          <p:cNvSpPr txBox="1"/>
          <p:nvPr/>
        </p:nvSpPr>
        <p:spPr>
          <a:xfrm>
            <a:off x="2658259"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学校概况</a:t>
            </a:r>
          </a:p>
        </p:txBody>
      </p:sp>
      <p:sp>
        <p:nvSpPr>
          <p:cNvPr id="14" name="TextBox 14"/>
          <p:cNvSpPr txBox="1"/>
          <p:nvPr/>
        </p:nvSpPr>
        <p:spPr>
          <a:xfrm>
            <a:off x="6804090" y="4908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学科优势</a:t>
            </a:r>
          </a:p>
        </p:txBody>
      </p:sp>
      <p:sp>
        <p:nvSpPr>
          <p:cNvPr id="15" name="TextBox 15"/>
          <p:cNvSpPr txBox="1"/>
          <p:nvPr/>
        </p:nvSpPr>
        <p:spPr>
          <a:xfrm>
            <a:off x="10989032"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发展优势</a:t>
            </a:r>
          </a:p>
        </p:txBody>
      </p:sp>
      <p:sp>
        <p:nvSpPr>
          <p:cNvPr id="16" name="TextBox 16"/>
          <p:cNvSpPr txBox="1"/>
          <p:nvPr/>
        </p:nvSpPr>
        <p:spPr>
          <a:xfrm>
            <a:off x="15023596"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总结展望</a:t>
            </a:r>
          </a:p>
        </p:txBody>
      </p:sp>
      <p:pic>
        <p:nvPicPr>
          <p:cNvPr id="17" name="Picture 17"/>
          <p:cNvPicPr>
            <a:picLocks noChangeAspect="1"/>
          </p:cNvPicPr>
          <p:nvPr/>
        </p:nvPicPr>
        <p:blipFill>
          <a:blip r:embed="rId4"/>
          <a:stretch>
            <a:fillRect/>
          </a:stretch>
        </p:blipFill>
        <p:spPr>
          <a:xfrm>
            <a:off x="7368818" y="2994755"/>
            <a:ext cx="3389155" cy="3389155"/>
          </a:xfrm>
          <a:prstGeom prst="rect">
            <a:avLst/>
          </a:prstGeom>
        </p:spPr>
      </p:pic>
      <p:sp>
        <p:nvSpPr>
          <p:cNvPr id="18" name="AutoShape 18"/>
          <p:cNvSpPr/>
          <p:nvPr/>
        </p:nvSpPr>
        <p:spPr>
          <a:xfrm>
            <a:off x="10757973" y="2356481"/>
            <a:ext cx="5256466" cy="35479"/>
          </a:xfrm>
          <a:prstGeom prst="line">
            <a:avLst/>
          </a:prstGeom>
          <a:ln w="104775" cap="rnd">
            <a:solidFill>
              <a:srgbClr val="B61F85"/>
            </a:solidFill>
            <a:prstDash val="solid"/>
            <a:headEnd type="none" w="sm" len="sm"/>
            <a:tailEnd type="diamond" w="lg" len="lg"/>
          </a:ln>
        </p:spPr>
      </p:sp>
      <p:sp>
        <p:nvSpPr>
          <p:cNvPr id="19" name="TextBox 19"/>
          <p:cNvSpPr txBox="1"/>
          <p:nvPr/>
        </p:nvSpPr>
        <p:spPr>
          <a:xfrm>
            <a:off x="11360349" y="1799063"/>
            <a:ext cx="3866614" cy="437299"/>
          </a:xfrm>
          <a:prstGeom prst="rect">
            <a:avLst/>
          </a:prstGeom>
        </p:spPr>
        <p:txBody>
          <a:bodyPr wrap="square" lIns="0" tIns="0" rIns="0" bIns="0" rtlCol="0" anchor="t">
            <a:spAutoFit/>
          </a:bodyPr>
          <a:lstStyle/>
          <a:p>
            <a:pPr marL="0" lvl="0" indent="0" algn="ctr">
              <a:lnSpc>
                <a:spcPts val="3725"/>
              </a:lnSpc>
              <a:spcBef>
                <a:spcPct val="0"/>
              </a:spcBef>
            </a:pPr>
            <a:r>
              <a:rPr lang="en-US" sz="2660" u="none" strike="noStrike" dirty="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 14 </a:t>
            </a:r>
            <a:r>
              <a:rPr lang="en-US" sz="2660" u="none" strike="noStrike" dirty="0" err="1">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个国家级科研平台</a:t>
            </a:r>
            <a:endParaRPr lang="en-US" sz="2660" u="none" strike="noStrike" dirty="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endParaRPr>
          </a:p>
        </p:txBody>
      </p:sp>
      <p:sp>
        <p:nvSpPr>
          <p:cNvPr id="20" name="AutoShape 20"/>
          <p:cNvSpPr/>
          <p:nvPr/>
        </p:nvSpPr>
        <p:spPr>
          <a:xfrm flipV="1">
            <a:off x="10015360" y="3996966"/>
            <a:ext cx="5681839" cy="35479"/>
          </a:xfrm>
          <a:prstGeom prst="line">
            <a:avLst/>
          </a:prstGeom>
          <a:ln w="104775" cap="rnd">
            <a:solidFill>
              <a:srgbClr val="B61F85"/>
            </a:solidFill>
            <a:prstDash val="solid"/>
            <a:headEnd type="none" w="sm" len="sm"/>
            <a:tailEnd type="diamond" w="lg" len="lg"/>
          </a:ln>
        </p:spPr>
      </p:sp>
      <p:sp>
        <p:nvSpPr>
          <p:cNvPr id="21" name="TextBox 21"/>
          <p:cNvSpPr txBox="1"/>
          <p:nvPr/>
        </p:nvSpPr>
        <p:spPr>
          <a:xfrm>
            <a:off x="11042194" y="3373248"/>
            <a:ext cx="3655113" cy="437299"/>
          </a:xfrm>
          <a:prstGeom prst="rect">
            <a:avLst/>
          </a:prstGeom>
        </p:spPr>
        <p:txBody>
          <a:bodyPr wrap="square" lIns="0" tIns="0" rIns="0" bIns="0" rtlCol="0" anchor="t">
            <a:spAutoFit/>
          </a:bodyPr>
          <a:lstStyle/>
          <a:p>
            <a:pPr marL="0" lvl="0" indent="0" algn="ctr">
              <a:lnSpc>
                <a:spcPts val="3725"/>
              </a:lnSpc>
              <a:spcBef>
                <a:spcPct val="0"/>
              </a:spcBef>
            </a:pPr>
            <a:r>
              <a:rPr lang="en-US" sz="2660" u="none" strike="noStrike" dirty="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122个省部级科研平台</a:t>
            </a:r>
          </a:p>
        </p:txBody>
      </p:sp>
      <p:sp>
        <p:nvSpPr>
          <p:cNvPr id="22" name="AutoShape 22"/>
          <p:cNvSpPr/>
          <p:nvPr/>
        </p:nvSpPr>
        <p:spPr>
          <a:xfrm flipV="1">
            <a:off x="10251482" y="7020441"/>
            <a:ext cx="5556539" cy="0"/>
          </a:xfrm>
          <a:prstGeom prst="line">
            <a:avLst/>
          </a:prstGeom>
          <a:ln w="104775" cap="rnd">
            <a:solidFill>
              <a:srgbClr val="B61F85"/>
            </a:solidFill>
            <a:prstDash val="solid"/>
            <a:headEnd type="none" w="sm" len="sm"/>
            <a:tailEnd type="diamond" w="lg" len="lg"/>
          </a:ln>
        </p:spPr>
      </p:sp>
      <p:sp>
        <p:nvSpPr>
          <p:cNvPr id="23" name="TextBox 23"/>
          <p:cNvSpPr txBox="1"/>
          <p:nvPr/>
        </p:nvSpPr>
        <p:spPr>
          <a:xfrm>
            <a:off x="10463700" y="6371601"/>
            <a:ext cx="4387130" cy="437299"/>
          </a:xfrm>
          <a:prstGeom prst="rect">
            <a:avLst/>
          </a:prstGeom>
        </p:spPr>
        <p:txBody>
          <a:bodyPr wrap="square" lIns="0" tIns="0" rIns="0" bIns="0" rtlCol="0" anchor="t">
            <a:spAutoFit/>
          </a:bodyPr>
          <a:lstStyle/>
          <a:p>
            <a:pPr marL="0" lvl="0" indent="0" algn="ctr">
              <a:lnSpc>
                <a:spcPts val="3725"/>
              </a:lnSpc>
              <a:spcBef>
                <a:spcPct val="0"/>
              </a:spcBef>
            </a:pPr>
            <a:r>
              <a:rPr lang="en-US" sz="2660" u="none" strike="noStrike" dirty="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4个广东省高校特色新型智库</a:t>
            </a:r>
          </a:p>
        </p:txBody>
      </p:sp>
      <p:sp>
        <p:nvSpPr>
          <p:cNvPr id="24" name="AutoShape 24"/>
          <p:cNvSpPr/>
          <p:nvPr/>
        </p:nvSpPr>
        <p:spPr>
          <a:xfrm>
            <a:off x="2273561" y="2820612"/>
            <a:ext cx="4530529" cy="6618"/>
          </a:xfrm>
          <a:prstGeom prst="line">
            <a:avLst/>
          </a:prstGeom>
          <a:ln w="104775" cap="rnd">
            <a:solidFill>
              <a:srgbClr val="E68DC3"/>
            </a:solidFill>
            <a:prstDash val="solid"/>
            <a:headEnd type="oval" w="lg" len="lg"/>
            <a:tailEnd type="none" w="sm" len="sm"/>
          </a:ln>
        </p:spPr>
      </p:sp>
      <p:sp>
        <p:nvSpPr>
          <p:cNvPr id="25" name="TextBox 25"/>
          <p:cNvSpPr txBox="1"/>
          <p:nvPr/>
        </p:nvSpPr>
        <p:spPr>
          <a:xfrm>
            <a:off x="2958463" y="2201389"/>
            <a:ext cx="3412173" cy="437299"/>
          </a:xfrm>
          <a:prstGeom prst="rect">
            <a:avLst/>
          </a:prstGeom>
        </p:spPr>
        <p:txBody>
          <a:bodyPr wrap="square" lIns="0" tIns="0" rIns="0" bIns="0" rtlCol="0" anchor="t">
            <a:spAutoFit/>
          </a:bodyPr>
          <a:lstStyle/>
          <a:p>
            <a:pPr marL="0" lvl="0" indent="0" algn="ctr">
              <a:lnSpc>
                <a:spcPts val="3725"/>
              </a:lnSpc>
              <a:spcBef>
                <a:spcPct val="0"/>
              </a:spcBef>
            </a:pPr>
            <a:r>
              <a:rPr lang="en-US" sz="2660" u="none" strike="noStrike" dirty="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国家科学技术奖16项</a:t>
            </a:r>
          </a:p>
        </p:txBody>
      </p:sp>
      <p:sp>
        <p:nvSpPr>
          <p:cNvPr id="26" name="AutoShape 26"/>
          <p:cNvSpPr/>
          <p:nvPr/>
        </p:nvSpPr>
        <p:spPr>
          <a:xfrm flipV="1">
            <a:off x="1213589" y="5332992"/>
            <a:ext cx="6901922" cy="23781"/>
          </a:xfrm>
          <a:prstGeom prst="line">
            <a:avLst/>
          </a:prstGeom>
          <a:ln w="104775" cap="rnd">
            <a:solidFill>
              <a:srgbClr val="E68DC3"/>
            </a:solidFill>
            <a:prstDash val="solid"/>
            <a:headEnd type="oval" w="lg" len="lg"/>
            <a:tailEnd type="none" w="sm" len="sm"/>
          </a:ln>
        </p:spPr>
      </p:sp>
      <p:sp>
        <p:nvSpPr>
          <p:cNvPr id="27" name="TextBox 27"/>
          <p:cNvSpPr txBox="1"/>
          <p:nvPr/>
        </p:nvSpPr>
        <p:spPr>
          <a:xfrm>
            <a:off x="1404390" y="4383178"/>
            <a:ext cx="5680206" cy="929370"/>
          </a:xfrm>
          <a:prstGeom prst="rect">
            <a:avLst/>
          </a:prstGeom>
        </p:spPr>
        <p:txBody>
          <a:bodyPr wrap="square" lIns="0" tIns="0" rIns="0" bIns="0" rtlCol="0" anchor="t">
            <a:spAutoFit/>
          </a:bodyPr>
          <a:lstStyle/>
          <a:p>
            <a:pPr marL="0" lvl="0" indent="0" algn="ctr">
              <a:lnSpc>
                <a:spcPts val="3725"/>
              </a:lnSpc>
              <a:spcBef>
                <a:spcPct val="0"/>
              </a:spcBef>
            </a:pPr>
            <a:r>
              <a:rPr lang="en-US" sz="2660" u="none" strike="noStrike" dirty="0" err="1">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国家科技进步、技术发明和自然科学三大奖全覆盖</a:t>
            </a:r>
            <a:endParaRPr lang="en-US" sz="2660" u="none" strike="noStrike" dirty="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endParaRPr>
          </a:p>
        </p:txBody>
      </p:sp>
      <p:sp>
        <p:nvSpPr>
          <p:cNvPr id="28" name="AutoShape 28"/>
          <p:cNvSpPr/>
          <p:nvPr/>
        </p:nvSpPr>
        <p:spPr>
          <a:xfrm flipV="1">
            <a:off x="1085823" y="6791996"/>
            <a:ext cx="5543578" cy="27096"/>
          </a:xfrm>
          <a:prstGeom prst="line">
            <a:avLst/>
          </a:prstGeom>
          <a:ln w="104775" cap="rnd">
            <a:solidFill>
              <a:srgbClr val="E68DC3"/>
            </a:solidFill>
            <a:prstDash val="solid"/>
            <a:headEnd type="oval" w="lg" len="lg"/>
            <a:tailEnd type="none" w="sm" len="sm"/>
          </a:ln>
        </p:spPr>
      </p:sp>
      <p:sp>
        <p:nvSpPr>
          <p:cNvPr id="29" name="TextBox 29"/>
          <p:cNvSpPr txBox="1"/>
          <p:nvPr/>
        </p:nvSpPr>
        <p:spPr>
          <a:xfrm>
            <a:off x="1213589" y="6123222"/>
            <a:ext cx="5999620" cy="437299"/>
          </a:xfrm>
          <a:prstGeom prst="rect">
            <a:avLst/>
          </a:prstGeom>
        </p:spPr>
        <p:txBody>
          <a:bodyPr wrap="square" lIns="0" tIns="0" rIns="0" bIns="0" rtlCol="0" anchor="t">
            <a:spAutoFit/>
          </a:bodyPr>
          <a:lstStyle/>
          <a:p>
            <a:pPr marL="0" lvl="0" indent="0" algn="ctr">
              <a:lnSpc>
                <a:spcPts val="3725"/>
              </a:lnSpc>
              <a:spcBef>
                <a:spcPct val="0"/>
              </a:spcBef>
            </a:pPr>
            <a:r>
              <a:rPr lang="en-US" sz="2660" u="none" strike="noStrike" dirty="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校地企共建产学研新型研发机构57个</a:t>
            </a:r>
          </a:p>
        </p:txBody>
      </p:sp>
      <p:sp>
        <p:nvSpPr>
          <p:cNvPr id="30" name="AutoShape 30"/>
          <p:cNvSpPr/>
          <p:nvPr/>
        </p:nvSpPr>
        <p:spPr>
          <a:xfrm>
            <a:off x="1219201" y="8463500"/>
            <a:ext cx="6432048" cy="27096"/>
          </a:xfrm>
          <a:prstGeom prst="line">
            <a:avLst/>
          </a:prstGeom>
          <a:ln w="104775" cap="rnd">
            <a:solidFill>
              <a:srgbClr val="E68DC3"/>
            </a:solidFill>
            <a:prstDash val="solid"/>
            <a:headEnd type="oval" w="lg" len="lg"/>
            <a:tailEnd type="none" w="sm" len="sm"/>
          </a:ln>
        </p:spPr>
      </p:sp>
      <p:sp>
        <p:nvSpPr>
          <p:cNvPr id="31" name="TextBox 31"/>
          <p:cNvSpPr txBox="1"/>
          <p:nvPr/>
        </p:nvSpPr>
        <p:spPr>
          <a:xfrm>
            <a:off x="1621103" y="7794726"/>
            <a:ext cx="5800263" cy="437299"/>
          </a:xfrm>
          <a:prstGeom prst="rect">
            <a:avLst/>
          </a:prstGeom>
        </p:spPr>
        <p:txBody>
          <a:bodyPr wrap="square" lIns="0" tIns="0" rIns="0" bIns="0" rtlCol="0" anchor="t">
            <a:spAutoFit/>
          </a:bodyPr>
          <a:lstStyle/>
          <a:p>
            <a:pPr marL="0" lvl="0" indent="0" algn="ctr">
              <a:lnSpc>
                <a:spcPts val="3725"/>
              </a:lnSpc>
              <a:spcBef>
                <a:spcPct val="0"/>
              </a:spcBef>
            </a:pPr>
            <a:r>
              <a:rPr lang="en-US" sz="2660" u="none" strike="noStrike" dirty="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政府共建乡村振兴研究院地方分院4个</a:t>
            </a:r>
          </a:p>
        </p:txBody>
      </p:sp>
      <p:sp>
        <p:nvSpPr>
          <p:cNvPr id="32" name="AutoShape 32"/>
          <p:cNvSpPr/>
          <p:nvPr/>
        </p:nvSpPr>
        <p:spPr>
          <a:xfrm>
            <a:off x="9459481" y="8172256"/>
            <a:ext cx="5556539" cy="2"/>
          </a:xfrm>
          <a:prstGeom prst="line">
            <a:avLst/>
          </a:prstGeom>
          <a:ln w="104775" cap="rnd">
            <a:solidFill>
              <a:srgbClr val="B61F85"/>
            </a:solidFill>
            <a:prstDash val="solid"/>
            <a:headEnd type="none" w="sm" len="sm"/>
            <a:tailEnd type="diamond" w="lg" len="lg"/>
          </a:ln>
        </p:spPr>
      </p:sp>
      <p:sp>
        <p:nvSpPr>
          <p:cNvPr id="33" name="TextBox 33"/>
          <p:cNvSpPr txBox="1"/>
          <p:nvPr/>
        </p:nvSpPr>
        <p:spPr>
          <a:xfrm>
            <a:off x="10031669" y="7599734"/>
            <a:ext cx="4665638" cy="437299"/>
          </a:xfrm>
          <a:prstGeom prst="rect">
            <a:avLst/>
          </a:prstGeom>
        </p:spPr>
        <p:txBody>
          <a:bodyPr wrap="square" lIns="0" tIns="0" rIns="0" bIns="0" rtlCol="0" anchor="t">
            <a:spAutoFit/>
          </a:bodyPr>
          <a:lstStyle/>
          <a:p>
            <a:pPr marL="0" lvl="0" indent="0" algn="ctr">
              <a:lnSpc>
                <a:spcPts val="3725"/>
              </a:lnSpc>
              <a:spcBef>
                <a:spcPct val="0"/>
              </a:spcBef>
            </a:pPr>
            <a:r>
              <a:rPr lang="en-US" sz="2660" u="none" strike="noStrike" dirty="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新农村发展研究院地方分院4个</a:t>
            </a:r>
          </a:p>
        </p:txBody>
      </p:sp>
      <p:sp>
        <p:nvSpPr>
          <p:cNvPr id="34" name="AutoShape 34"/>
          <p:cNvSpPr/>
          <p:nvPr/>
        </p:nvSpPr>
        <p:spPr>
          <a:xfrm>
            <a:off x="10088676" y="5530697"/>
            <a:ext cx="7361124" cy="0"/>
          </a:xfrm>
          <a:prstGeom prst="line">
            <a:avLst/>
          </a:prstGeom>
          <a:ln w="104775" cap="rnd">
            <a:solidFill>
              <a:srgbClr val="B61F85"/>
            </a:solidFill>
            <a:prstDash val="solid"/>
            <a:headEnd type="none" w="sm" len="sm"/>
            <a:tailEnd type="diamond" w="lg" len="lg"/>
          </a:ln>
        </p:spPr>
      </p:sp>
      <p:sp>
        <p:nvSpPr>
          <p:cNvPr id="35" name="TextBox 35"/>
          <p:cNvSpPr txBox="1"/>
          <p:nvPr/>
        </p:nvSpPr>
        <p:spPr>
          <a:xfrm>
            <a:off x="10668000" y="4939694"/>
            <a:ext cx="6681145" cy="437299"/>
          </a:xfrm>
          <a:prstGeom prst="rect">
            <a:avLst/>
          </a:prstGeom>
        </p:spPr>
        <p:txBody>
          <a:bodyPr wrap="square" lIns="0" tIns="0" rIns="0" bIns="0" rtlCol="0" anchor="t">
            <a:spAutoFit/>
          </a:bodyPr>
          <a:lstStyle/>
          <a:p>
            <a:pPr marL="0" lvl="0" indent="0" algn="ctr">
              <a:lnSpc>
                <a:spcPts val="3725"/>
              </a:lnSpc>
              <a:spcBef>
                <a:spcPct val="0"/>
              </a:spcBef>
            </a:pPr>
            <a:r>
              <a:rPr lang="en-US" sz="2660" u="none" strike="noStrike" dirty="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建设永根科技站站点67个（含3个海外站点）</a:t>
            </a:r>
          </a:p>
        </p:txBody>
      </p:sp>
      <p:sp>
        <p:nvSpPr>
          <p:cNvPr id="38" name="AutoShape 30"/>
          <p:cNvSpPr/>
          <p:nvPr/>
        </p:nvSpPr>
        <p:spPr>
          <a:xfrm flipH="1">
            <a:off x="7637621" y="5806807"/>
            <a:ext cx="1098507" cy="2708206"/>
          </a:xfrm>
          <a:prstGeom prst="line">
            <a:avLst/>
          </a:prstGeom>
          <a:ln w="104775" cap="rnd">
            <a:solidFill>
              <a:srgbClr val="E68DC3"/>
            </a:solidFill>
            <a:prstDash val="solid"/>
            <a:headEnd type="oval" w="lg" len="lg"/>
            <a:tailEnd type="none" w="sm" len="sm"/>
          </a:ln>
        </p:spPr>
      </p:sp>
      <p:sp>
        <p:nvSpPr>
          <p:cNvPr id="39" name="AutoShape 28"/>
          <p:cNvSpPr/>
          <p:nvPr/>
        </p:nvSpPr>
        <p:spPr>
          <a:xfrm flipH="1">
            <a:off x="6629401" y="5464950"/>
            <a:ext cx="1569924" cy="1286158"/>
          </a:xfrm>
          <a:prstGeom prst="line">
            <a:avLst/>
          </a:prstGeom>
          <a:ln w="104775" cap="rnd">
            <a:solidFill>
              <a:srgbClr val="E68DC3"/>
            </a:solidFill>
            <a:prstDash val="solid"/>
            <a:headEnd type="oval" w="lg" len="lg"/>
            <a:tailEnd type="none" w="sm" len="sm"/>
          </a:ln>
        </p:spPr>
      </p:sp>
      <p:sp>
        <p:nvSpPr>
          <p:cNvPr id="40" name="AutoShape 24"/>
          <p:cNvSpPr/>
          <p:nvPr/>
        </p:nvSpPr>
        <p:spPr>
          <a:xfrm flipH="1" flipV="1">
            <a:off x="6815463" y="2822576"/>
            <a:ext cx="1383861" cy="1062641"/>
          </a:xfrm>
          <a:prstGeom prst="line">
            <a:avLst/>
          </a:prstGeom>
          <a:ln w="104775" cap="rnd">
            <a:solidFill>
              <a:srgbClr val="E68DC3"/>
            </a:solidFill>
            <a:prstDash val="solid"/>
            <a:headEnd type="oval" w="lg" len="lg"/>
            <a:tailEnd type="none" w="sm" len="sm"/>
          </a:ln>
        </p:spPr>
      </p:sp>
      <p:sp>
        <p:nvSpPr>
          <p:cNvPr id="41" name="AutoShape 18"/>
          <p:cNvSpPr/>
          <p:nvPr/>
        </p:nvSpPr>
        <p:spPr>
          <a:xfrm flipH="1">
            <a:off x="9551871" y="2343327"/>
            <a:ext cx="1206101" cy="1334381"/>
          </a:xfrm>
          <a:prstGeom prst="line">
            <a:avLst/>
          </a:prstGeom>
          <a:ln w="104775" cap="rnd">
            <a:solidFill>
              <a:srgbClr val="B61F85"/>
            </a:solidFill>
            <a:prstDash val="solid"/>
            <a:headEnd type="none" w="sm" len="sm"/>
            <a:tailEnd type="diamond" w="lg" len="lg"/>
          </a:ln>
        </p:spPr>
      </p:sp>
      <p:sp>
        <p:nvSpPr>
          <p:cNvPr id="42" name="AutoShape 32"/>
          <p:cNvSpPr/>
          <p:nvPr/>
        </p:nvSpPr>
        <p:spPr>
          <a:xfrm flipH="1" flipV="1">
            <a:off x="9313435" y="5884260"/>
            <a:ext cx="160629" cy="2287996"/>
          </a:xfrm>
          <a:prstGeom prst="line">
            <a:avLst/>
          </a:prstGeom>
          <a:ln w="104775" cap="rnd">
            <a:solidFill>
              <a:srgbClr val="B61F85"/>
            </a:solidFill>
            <a:prstDash val="solid"/>
            <a:headEnd type="none" w="sm" len="sm"/>
            <a:tailEnd type="diamond" w="lg" len="lg"/>
          </a:ln>
        </p:spPr>
      </p:sp>
      <p:sp>
        <p:nvSpPr>
          <p:cNvPr id="43" name="AutoShape 22"/>
          <p:cNvSpPr/>
          <p:nvPr/>
        </p:nvSpPr>
        <p:spPr>
          <a:xfrm flipH="1" flipV="1">
            <a:off x="9551869" y="5746744"/>
            <a:ext cx="673398" cy="1239960"/>
          </a:xfrm>
          <a:prstGeom prst="line">
            <a:avLst/>
          </a:prstGeom>
          <a:ln w="104775" cap="rnd">
            <a:solidFill>
              <a:srgbClr val="B61F85"/>
            </a:solidFill>
            <a:prstDash val="solid"/>
            <a:headEnd type="none" w="sm" len="sm"/>
            <a:tailEnd type="diamond" w="lg" len="lg"/>
          </a:ln>
        </p:spPr>
      </p:sp>
      <p:sp>
        <p:nvSpPr>
          <p:cNvPr id="36" name="AutoShape 11"/>
          <p:cNvSpPr/>
          <p:nvPr/>
        </p:nvSpPr>
        <p:spPr>
          <a:xfrm flipH="1" flipV="1">
            <a:off x="10224770" y="0"/>
            <a:ext cx="635" cy="1145540"/>
          </a:xfrm>
          <a:prstGeom prst="line">
            <a:avLst/>
          </a:prstGeom>
          <a:ln w="38100" cap="flat">
            <a:solidFill>
              <a:srgbClr val="FFFFFF"/>
            </a:solidFill>
            <a:prstDash val="solid"/>
            <a:headEnd type="none" w="sm" len="sm"/>
            <a:tailEnd type="none" w="sm" len="sm"/>
          </a:ln>
        </p:spPr>
      </p:sp>
      <p:sp>
        <p:nvSpPr>
          <p:cNvPr id="37" name="AutoShape 11"/>
          <p:cNvSpPr/>
          <p:nvPr/>
        </p:nvSpPr>
        <p:spPr>
          <a:xfrm flipH="1" flipV="1">
            <a:off x="14249400" y="-1905"/>
            <a:ext cx="635" cy="1145540"/>
          </a:xfrm>
          <a:prstGeom prst="line">
            <a:avLst/>
          </a:prstGeom>
          <a:ln w="38100" cap="flat">
            <a:solidFill>
              <a:srgbClr val="FFFFFF"/>
            </a:solidFill>
            <a:prstDash val="solid"/>
            <a:headEnd type="none" w="sm" len="sm"/>
            <a:tailEnd type="none" w="sm" len="sm"/>
          </a:ln>
        </p:spPr>
      </p:sp>
      <p:sp>
        <p:nvSpPr>
          <p:cNvPr id="44" name="AutoShape 11"/>
          <p:cNvSpPr/>
          <p:nvPr/>
        </p:nvSpPr>
        <p:spPr>
          <a:xfrm flipH="1" flipV="1">
            <a:off x="6038215" y="38100"/>
            <a:ext cx="635" cy="1145540"/>
          </a:xfrm>
          <a:prstGeom prst="line">
            <a:avLst/>
          </a:prstGeom>
          <a:ln w="38100" cap="flat">
            <a:solidFill>
              <a:srgbClr val="FFFFFF"/>
            </a:solidFill>
            <a:prstDash val="soli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E1F1"/>
        </a:solidFill>
        <a:effectLst/>
      </p:bgPr>
    </p:bg>
    <p:spTree>
      <p:nvGrpSpPr>
        <p:cNvPr id="1" name=""/>
        <p:cNvGrpSpPr/>
        <p:nvPr/>
      </p:nvGrpSpPr>
      <p:grpSpPr>
        <a:xfrm>
          <a:off x="0" y="0"/>
          <a:ext cx="0" cy="0"/>
          <a:chOff x="0" y="0"/>
          <a:chExt cx="0" cy="0"/>
        </a:xfrm>
      </p:grpSpPr>
      <p:grpSp>
        <p:nvGrpSpPr>
          <p:cNvPr id="2" name="Group 2"/>
          <p:cNvGrpSpPr/>
          <p:nvPr/>
        </p:nvGrpSpPr>
        <p:grpSpPr>
          <a:xfrm>
            <a:off x="663966" y="360885"/>
            <a:ext cx="5686182" cy="1454016"/>
            <a:chOff x="0" y="0"/>
            <a:chExt cx="7581576" cy="1938688"/>
          </a:xfrm>
        </p:grpSpPr>
        <p:sp>
          <p:nvSpPr>
            <p:cNvPr id="3" name="Freeform 3"/>
            <p:cNvSpPr/>
            <p:nvPr/>
          </p:nvSpPr>
          <p:spPr>
            <a:xfrm>
              <a:off x="0" y="0"/>
              <a:ext cx="1874872" cy="1938688"/>
            </a:xfrm>
            <a:custGeom>
              <a:avLst/>
              <a:gdLst/>
              <a:ahLst/>
              <a:cxnLst/>
              <a:rect l="l" t="t" r="r" b="b"/>
              <a:pathLst>
                <a:path w="1874872" h="1938688">
                  <a:moveTo>
                    <a:pt x="0" y="0"/>
                  </a:moveTo>
                  <a:lnTo>
                    <a:pt x="1874872" y="0"/>
                  </a:lnTo>
                  <a:lnTo>
                    <a:pt x="1874872" y="1938688"/>
                  </a:lnTo>
                  <a:lnTo>
                    <a:pt x="0" y="1938688"/>
                  </a:lnTo>
                  <a:lnTo>
                    <a:pt x="0" y="0"/>
                  </a:lnTo>
                  <a:close/>
                </a:path>
              </a:pathLst>
            </a:custGeom>
            <a:blipFill>
              <a:blip r:embed="rId2"/>
              <a:stretch>
                <a:fillRect/>
              </a:stretch>
            </a:blipFill>
          </p:spPr>
        </p:sp>
        <p:sp>
          <p:nvSpPr>
            <p:cNvPr id="4" name="Freeform 4"/>
            <p:cNvSpPr/>
            <p:nvPr/>
          </p:nvSpPr>
          <p:spPr>
            <a:xfrm>
              <a:off x="2127155" y="86158"/>
              <a:ext cx="5388984" cy="1257598"/>
            </a:xfrm>
            <a:custGeom>
              <a:avLst/>
              <a:gdLst/>
              <a:ahLst/>
              <a:cxnLst/>
              <a:rect l="l" t="t" r="r" b="b"/>
              <a:pathLst>
                <a:path w="5388984" h="1257598">
                  <a:moveTo>
                    <a:pt x="0" y="0"/>
                  </a:moveTo>
                  <a:lnTo>
                    <a:pt x="5388984" y="0"/>
                  </a:lnTo>
                  <a:lnTo>
                    <a:pt x="5388984" y="1257598"/>
                  </a:lnTo>
                  <a:lnTo>
                    <a:pt x="0" y="1257598"/>
                  </a:lnTo>
                  <a:lnTo>
                    <a:pt x="0" y="0"/>
                  </a:lnTo>
                  <a:close/>
                </a:path>
              </a:pathLst>
            </a:custGeom>
            <a:blipFill>
              <a:blip r:embed="rId3"/>
              <a:stretch>
                <a:fillRect/>
              </a:stretch>
            </a:blipFill>
          </p:spPr>
        </p:sp>
        <p:sp>
          <p:nvSpPr>
            <p:cNvPr id="5" name="Freeform 5"/>
            <p:cNvSpPr/>
            <p:nvPr/>
          </p:nvSpPr>
          <p:spPr>
            <a:xfrm>
              <a:off x="2061718" y="1429122"/>
              <a:ext cx="5519859" cy="365839"/>
            </a:xfrm>
            <a:custGeom>
              <a:avLst/>
              <a:gdLst/>
              <a:ahLst/>
              <a:cxnLst/>
              <a:rect l="l" t="t" r="r" b="b"/>
              <a:pathLst>
                <a:path w="5519859" h="365839">
                  <a:moveTo>
                    <a:pt x="0" y="0"/>
                  </a:moveTo>
                  <a:lnTo>
                    <a:pt x="5519858" y="0"/>
                  </a:lnTo>
                  <a:lnTo>
                    <a:pt x="5519858" y="365839"/>
                  </a:lnTo>
                  <a:lnTo>
                    <a:pt x="0" y="365839"/>
                  </a:lnTo>
                  <a:lnTo>
                    <a:pt x="0" y="0"/>
                  </a:lnTo>
                  <a:close/>
                </a:path>
              </a:pathLst>
            </a:custGeom>
            <a:blipFill>
              <a:blip r:embed="rId4"/>
              <a:stretch>
                <a:fillRect/>
              </a:stretch>
            </a:blipFill>
          </p:spPr>
        </p:sp>
      </p:grpSp>
      <p:sp>
        <p:nvSpPr>
          <p:cNvPr id="6" name="Freeform 6"/>
          <p:cNvSpPr/>
          <p:nvPr/>
        </p:nvSpPr>
        <p:spPr>
          <a:xfrm>
            <a:off x="-75554" y="7427135"/>
            <a:ext cx="18363554" cy="2859865"/>
          </a:xfrm>
          <a:custGeom>
            <a:avLst/>
            <a:gdLst/>
            <a:ahLst/>
            <a:cxnLst/>
            <a:rect l="l" t="t" r="r" b="b"/>
            <a:pathLst>
              <a:path w="18363554" h="2859865">
                <a:moveTo>
                  <a:pt x="0" y="0"/>
                </a:moveTo>
                <a:lnTo>
                  <a:pt x="18363554" y="0"/>
                </a:lnTo>
                <a:lnTo>
                  <a:pt x="18363554" y="2859865"/>
                </a:lnTo>
                <a:lnTo>
                  <a:pt x="0" y="2859865"/>
                </a:lnTo>
                <a:lnTo>
                  <a:pt x="0" y="0"/>
                </a:lnTo>
                <a:close/>
              </a:path>
            </a:pathLst>
          </a:custGeom>
          <a:blipFill>
            <a:blip r:embed="rId5"/>
            <a:stretch>
              <a:fillRect t="-32974" b="-134304"/>
            </a:stretch>
          </a:blipFill>
        </p:spPr>
      </p:sp>
      <p:sp>
        <p:nvSpPr>
          <p:cNvPr id="7" name="Freeform 7"/>
          <p:cNvSpPr/>
          <p:nvPr/>
        </p:nvSpPr>
        <p:spPr>
          <a:xfrm>
            <a:off x="14539948" y="5143500"/>
            <a:ext cx="5438704" cy="5441006"/>
          </a:xfrm>
          <a:custGeom>
            <a:avLst/>
            <a:gdLst/>
            <a:ahLst/>
            <a:cxnLst/>
            <a:rect l="l" t="t" r="r" b="b"/>
            <a:pathLst>
              <a:path w="5438704" h="5441006">
                <a:moveTo>
                  <a:pt x="0" y="0"/>
                </a:moveTo>
                <a:lnTo>
                  <a:pt x="5438704" y="0"/>
                </a:lnTo>
                <a:lnTo>
                  <a:pt x="5438704" y="5441006"/>
                </a:lnTo>
                <a:lnTo>
                  <a:pt x="0" y="5441006"/>
                </a:lnTo>
                <a:lnTo>
                  <a:pt x="0" y="0"/>
                </a:lnTo>
                <a:close/>
              </a:path>
            </a:pathLst>
          </a:custGeom>
          <a:blipFill>
            <a:blip r:embed="rId6"/>
            <a:stretch>
              <a:fillRect/>
            </a:stretch>
          </a:blipFill>
        </p:spPr>
      </p:sp>
      <p:sp>
        <p:nvSpPr>
          <p:cNvPr id="8" name="TextBox 8"/>
          <p:cNvSpPr txBox="1"/>
          <p:nvPr/>
        </p:nvSpPr>
        <p:spPr>
          <a:xfrm>
            <a:off x="6172200" y="2115820"/>
            <a:ext cx="5688965" cy="1819910"/>
          </a:xfrm>
          <a:prstGeom prst="rect">
            <a:avLst/>
          </a:prstGeom>
        </p:spPr>
        <p:txBody>
          <a:bodyPr wrap="square" lIns="0" tIns="0" rIns="0" bIns="0" rtlCol="0" anchor="t">
            <a:spAutoFit/>
          </a:bodyPr>
          <a:lstStyle/>
          <a:p>
            <a:pPr algn="ctr">
              <a:lnSpc>
                <a:spcPts val="14195"/>
              </a:lnSpc>
              <a:spcBef>
                <a:spcPct val="0"/>
              </a:spcBef>
            </a:pPr>
            <a:r>
              <a:rPr lang="en-US" sz="14500" b="1" dirty="0">
                <a:solidFill>
                  <a:srgbClr val="B61F85"/>
                </a:solidFill>
                <a:latin typeface="黑体" panose="02010609060101010101" charset="-122"/>
                <a:ea typeface="黑体" panose="02010609060101010101" charset="-122"/>
                <a:cs typeface="思源宋体-超粗体" panose="02020900000000000000" charset="-122"/>
                <a:sym typeface="思源宋体-超粗体" panose="02020900000000000000" charset="-122"/>
              </a:rPr>
              <a:t>PART 3</a:t>
            </a:r>
            <a:endParaRPr lang="en-US" sz="10140" dirty="0">
              <a:solidFill>
                <a:srgbClr val="B61F85"/>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endParaRPr>
          </a:p>
        </p:txBody>
      </p:sp>
      <p:sp>
        <p:nvSpPr>
          <p:cNvPr id="9" name="TextBox 9"/>
          <p:cNvSpPr txBox="1"/>
          <p:nvPr/>
        </p:nvSpPr>
        <p:spPr>
          <a:xfrm>
            <a:off x="5309367" y="4138884"/>
            <a:ext cx="7669266" cy="2061845"/>
          </a:xfrm>
          <a:prstGeom prst="rect">
            <a:avLst/>
          </a:prstGeom>
        </p:spPr>
        <p:txBody>
          <a:bodyPr lIns="0" tIns="0" rIns="0" bIns="0" rtlCol="0" anchor="t">
            <a:spAutoFit/>
          </a:bodyPr>
          <a:lstStyle/>
          <a:p>
            <a:pPr algn="ctr">
              <a:lnSpc>
                <a:spcPts val="16080"/>
              </a:lnSpc>
              <a:spcBef>
                <a:spcPct val="0"/>
              </a:spcBef>
            </a:pPr>
            <a:r>
              <a:rPr lang="en-US" sz="11485">
                <a:solidFill>
                  <a:srgbClr val="000000"/>
                </a:solidFill>
                <a:latin typeface="华文中宋" panose="02010600040101010101" charset="-122"/>
                <a:ea typeface="华文中宋" panose="02010600040101010101" charset="-122"/>
                <a:cs typeface="思源宋体-超粗体" panose="02020900000000000000" charset="-122"/>
                <a:sym typeface="思源宋体-超粗体" panose="02020900000000000000" charset="-122"/>
              </a:rPr>
              <a:t>发展优势</a:t>
            </a:r>
          </a:p>
        </p:txBody>
      </p:sp>
      <p:sp>
        <p:nvSpPr>
          <p:cNvPr id="10" name="TextBox 10"/>
          <p:cNvSpPr txBox="1"/>
          <p:nvPr/>
        </p:nvSpPr>
        <p:spPr>
          <a:xfrm>
            <a:off x="3452260" y="6268689"/>
            <a:ext cx="11383480" cy="1158446"/>
          </a:xfrm>
          <a:prstGeom prst="rect">
            <a:avLst/>
          </a:prstGeom>
        </p:spPr>
        <p:txBody>
          <a:bodyPr lIns="0" tIns="0" rIns="0" bIns="0" rtlCol="0" anchor="t">
            <a:spAutoFit/>
          </a:bodyPr>
          <a:lstStyle/>
          <a:p>
            <a:pPr algn="ctr">
              <a:lnSpc>
                <a:spcPts val="9455"/>
              </a:lnSpc>
              <a:spcBef>
                <a:spcPct val="0"/>
              </a:spcBef>
            </a:pPr>
            <a:r>
              <a:rPr lang="en-US" sz="6750" b="1" dirty="0">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Development advantages</a:t>
            </a:r>
          </a:p>
        </p:txBody>
      </p:sp>
      <p:sp>
        <p:nvSpPr>
          <p:cNvPr id="11" name="Freeform 11"/>
          <p:cNvSpPr/>
          <p:nvPr/>
        </p:nvSpPr>
        <p:spPr>
          <a:xfrm rot="-5900137">
            <a:off x="14898626" y="-310560"/>
            <a:ext cx="3819423" cy="4870875"/>
          </a:xfrm>
          <a:custGeom>
            <a:avLst/>
            <a:gdLst/>
            <a:ahLst/>
            <a:cxnLst/>
            <a:rect l="l" t="t" r="r" b="b"/>
            <a:pathLst>
              <a:path w="3819423" h="4870875">
                <a:moveTo>
                  <a:pt x="0" y="0"/>
                </a:moveTo>
                <a:lnTo>
                  <a:pt x="3819424" y="0"/>
                </a:lnTo>
                <a:lnTo>
                  <a:pt x="3819424" y="4870875"/>
                </a:lnTo>
                <a:lnTo>
                  <a:pt x="0" y="4870875"/>
                </a:lnTo>
                <a:lnTo>
                  <a:pt x="0" y="0"/>
                </a:lnTo>
                <a:close/>
              </a:path>
            </a:pathLst>
          </a:custGeom>
          <a:blipFill>
            <a:blip r:embed="rId7">
              <a:alphaModFix amt="74000"/>
            </a:blip>
            <a:stretch>
              <a:fillRect r="-4813"/>
            </a:stretch>
          </a:blipFill>
        </p:spPr>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E1F1"/>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146298"/>
            <a:chOff x="0" y="0"/>
            <a:chExt cx="4816593" cy="301906"/>
          </a:xfrm>
        </p:grpSpPr>
        <p:sp>
          <p:nvSpPr>
            <p:cNvPr id="3" name="Freeform 3"/>
            <p:cNvSpPr/>
            <p:nvPr/>
          </p:nvSpPr>
          <p:spPr>
            <a:xfrm>
              <a:off x="0" y="0"/>
              <a:ext cx="4816592" cy="301906"/>
            </a:xfrm>
            <a:custGeom>
              <a:avLst/>
              <a:gdLst/>
              <a:ahLst/>
              <a:cxnLst/>
              <a:rect l="l" t="t" r="r" b="b"/>
              <a:pathLst>
                <a:path w="4816592" h="301906">
                  <a:moveTo>
                    <a:pt x="0" y="0"/>
                  </a:moveTo>
                  <a:lnTo>
                    <a:pt x="4816592" y="0"/>
                  </a:lnTo>
                  <a:lnTo>
                    <a:pt x="4816592" y="301906"/>
                  </a:lnTo>
                  <a:lnTo>
                    <a:pt x="0" y="301906"/>
                  </a:lnTo>
                  <a:close/>
                </a:path>
              </a:pathLst>
            </a:custGeom>
            <a:solidFill>
              <a:srgbClr val="DE7BB3">
                <a:alpha val="42745"/>
              </a:srgbClr>
            </a:solidFill>
          </p:spPr>
        </p:sp>
        <p:sp>
          <p:nvSpPr>
            <p:cNvPr id="4" name="TextBox 4"/>
            <p:cNvSpPr txBox="1"/>
            <p:nvPr/>
          </p:nvSpPr>
          <p:spPr>
            <a:xfrm>
              <a:off x="0" y="-57150"/>
              <a:ext cx="4816593" cy="359056"/>
            </a:xfrm>
            <a:prstGeom prst="rect">
              <a:avLst/>
            </a:prstGeom>
          </p:spPr>
          <p:txBody>
            <a:bodyPr lIns="50800" tIns="50800" rIns="50800" bIns="50800" rtlCol="0" anchor="ctr"/>
            <a:lstStyle/>
            <a:p>
              <a:pPr algn="ctr">
                <a:lnSpc>
                  <a:spcPts val="3500"/>
                </a:lnSpc>
              </a:pPr>
              <a:endParaRPr/>
            </a:p>
          </p:txBody>
        </p:sp>
      </p:grpSp>
      <p:sp>
        <p:nvSpPr>
          <p:cNvPr id="5" name="Freeform 5"/>
          <p:cNvSpPr/>
          <p:nvPr/>
        </p:nvSpPr>
        <p:spPr>
          <a:xfrm>
            <a:off x="474417" y="0"/>
            <a:ext cx="1108566" cy="1146298"/>
          </a:xfrm>
          <a:custGeom>
            <a:avLst/>
            <a:gdLst/>
            <a:ahLst/>
            <a:cxnLst/>
            <a:rect l="l" t="t" r="r" b="b"/>
            <a:pathLst>
              <a:path w="1108566" h="1146298">
                <a:moveTo>
                  <a:pt x="0" y="0"/>
                </a:moveTo>
                <a:lnTo>
                  <a:pt x="1108566" y="0"/>
                </a:lnTo>
                <a:lnTo>
                  <a:pt x="1108566" y="1146298"/>
                </a:lnTo>
                <a:lnTo>
                  <a:pt x="0" y="1146298"/>
                </a:lnTo>
                <a:lnTo>
                  <a:pt x="0" y="0"/>
                </a:lnTo>
                <a:close/>
              </a:path>
            </a:pathLst>
          </a:custGeom>
          <a:blipFill>
            <a:blip r:embed="rId2"/>
            <a:stretch>
              <a:fillRect/>
            </a:stretch>
          </a:blipFill>
        </p:spPr>
      </p:sp>
      <p:grpSp>
        <p:nvGrpSpPr>
          <p:cNvPr id="6" name="Group 6"/>
          <p:cNvGrpSpPr/>
          <p:nvPr/>
        </p:nvGrpSpPr>
        <p:grpSpPr>
          <a:xfrm>
            <a:off x="10225405" y="0"/>
            <a:ext cx="4146550" cy="1152525"/>
            <a:chOff x="0" y="0"/>
            <a:chExt cx="1092172" cy="301906"/>
          </a:xfrm>
          <a:effectLst>
            <a:outerShdw blurRad="444500" dist="38100" dir="8100000" algn="tr" rotWithShape="0">
              <a:prstClr val="black">
                <a:alpha val="40000"/>
              </a:prstClr>
            </a:outerShdw>
          </a:effectLst>
        </p:grpSpPr>
        <p:sp>
          <p:nvSpPr>
            <p:cNvPr id="7" name="Freeform 7"/>
            <p:cNvSpPr/>
            <p:nvPr/>
          </p:nvSpPr>
          <p:spPr>
            <a:xfrm>
              <a:off x="0" y="0"/>
              <a:ext cx="1092172" cy="301906"/>
            </a:xfrm>
            <a:custGeom>
              <a:avLst/>
              <a:gdLst/>
              <a:ahLst/>
              <a:cxnLst/>
              <a:rect l="l" t="t" r="r" b="b"/>
              <a:pathLst>
                <a:path w="1092172" h="301906">
                  <a:moveTo>
                    <a:pt x="0" y="0"/>
                  </a:moveTo>
                  <a:lnTo>
                    <a:pt x="1092172" y="0"/>
                  </a:lnTo>
                  <a:lnTo>
                    <a:pt x="1092172" y="301906"/>
                  </a:lnTo>
                  <a:lnTo>
                    <a:pt x="0" y="301906"/>
                  </a:lnTo>
                  <a:close/>
                </a:path>
              </a:pathLst>
            </a:custGeom>
            <a:solidFill>
              <a:srgbClr val="B51B83"/>
            </a:solidFill>
          </p:spPr>
        </p:sp>
        <p:sp>
          <p:nvSpPr>
            <p:cNvPr id="8" name="TextBox 8"/>
            <p:cNvSpPr txBox="1"/>
            <p:nvPr/>
          </p:nvSpPr>
          <p:spPr>
            <a:xfrm>
              <a:off x="0" y="-57150"/>
              <a:ext cx="1092172" cy="359056"/>
            </a:xfrm>
            <a:prstGeom prst="rect">
              <a:avLst/>
            </a:prstGeom>
          </p:spPr>
          <p:txBody>
            <a:bodyPr lIns="50800" tIns="50800" rIns="50800" bIns="50800" rtlCol="0" anchor="ctr"/>
            <a:lstStyle/>
            <a:p>
              <a:pPr algn="ctr">
                <a:lnSpc>
                  <a:spcPts val="3500"/>
                </a:lnSpc>
              </a:pPr>
              <a:endParaRPr/>
            </a:p>
          </p:txBody>
        </p:sp>
      </p:grpSp>
      <p:sp>
        <p:nvSpPr>
          <p:cNvPr id="10" name="AutoShape 10"/>
          <p:cNvSpPr/>
          <p:nvPr/>
        </p:nvSpPr>
        <p:spPr>
          <a:xfrm flipH="1" flipV="1">
            <a:off x="10224770" y="0"/>
            <a:ext cx="635" cy="1146810"/>
          </a:xfrm>
          <a:prstGeom prst="line">
            <a:avLst/>
          </a:prstGeom>
          <a:ln w="38100" cap="flat">
            <a:solidFill>
              <a:srgbClr val="FFFFFF"/>
            </a:solidFill>
            <a:prstDash val="solid"/>
            <a:headEnd type="none" w="sm" len="sm"/>
            <a:tailEnd type="none" w="sm" len="sm"/>
          </a:ln>
        </p:spPr>
      </p:sp>
      <p:sp>
        <p:nvSpPr>
          <p:cNvPr id="11" name="Freeform 11"/>
          <p:cNvSpPr/>
          <p:nvPr/>
        </p:nvSpPr>
        <p:spPr>
          <a:xfrm>
            <a:off x="-48635" y="6031414"/>
            <a:ext cx="18385266" cy="4283752"/>
          </a:xfrm>
          <a:custGeom>
            <a:avLst/>
            <a:gdLst/>
            <a:ahLst/>
            <a:cxnLst/>
            <a:rect l="l" t="t" r="r" b="b"/>
            <a:pathLst>
              <a:path w="18385266" h="4283752">
                <a:moveTo>
                  <a:pt x="0" y="0"/>
                </a:moveTo>
                <a:lnTo>
                  <a:pt x="18385266" y="0"/>
                </a:lnTo>
                <a:lnTo>
                  <a:pt x="18385266" y="4283752"/>
                </a:lnTo>
                <a:lnTo>
                  <a:pt x="0" y="4283752"/>
                </a:lnTo>
                <a:lnTo>
                  <a:pt x="0" y="0"/>
                </a:lnTo>
                <a:close/>
              </a:path>
            </a:pathLst>
          </a:custGeom>
          <a:blipFill>
            <a:blip r:embed="rId3">
              <a:alphaModFix amt="50000"/>
            </a:blip>
            <a:stretch>
              <a:fillRect l="-679" r="-1541" b="-82615"/>
            </a:stretch>
          </a:blipFill>
        </p:spPr>
      </p:sp>
      <p:sp>
        <p:nvSpPr>
          <p:cNvPr id="12" name="AutoShape 12"/>
          <p:cNvSpPr/>
          <p:nvPr/>
        </p:nvSpPr>
        <p:spPr>
          <a:xfrm flipH="1" flipV="1">
            <a:off x="6042660" y="-1905"/>
            <a:ext cx="6350" cy="1148715"/>
          </a:xfrm>
          <a:prstGeom prst="line">
            <a:avLst/>
          </a:prstGeom>
          <a:ln w="38100" cap="flat">
            <a:solidFill>
              <a:srgbClr val="FFFFFF"/>
            </a:solidFill>
            <a:prstDash val="solid"/>
            <a:headEnd type="none" w="sm" len="sm"/>
            <a:tailEnd type="none" w="sm" len="sm"/>
          </a:ln>
        </p:spPr>
      </p:sp>
      <p:sp>
        <p:nvSpPr>
          <p:cNvPr id="13" name="Freeform 13"/>
          <p:cNvSpPr/>
          <p:nvPr/>
        </p:nvSpPr>
        <p:spPr>
          <a:xfrm rot="5400000">
            <a:off x="2098285" y="2522245"/>
            <a:ext cx="1344898" cy="2105058"/>
          </a:xfrm>
          <a:custGeom>
            <a:avLst/>
            <a:gdLst/>
            <a:ahLst/>
            <a:cxnLst/>
            <a:rect l="l" t="t" r="r" b="b"/>
            <a:pathLst>
              <a:path w="1344898" h="2105058">
                <a:moveTo>
                  <a:pt x="0" y="0"/>
                </a:moveTo>
                <a:lnTo>
                  <a:pt x="1344898" y="0"/>
                </a:lnTo>
                <a:lnTo>
                  <a:pt x="1344898" y="2105057"/>
                </a:lnTo>
                <a:lnTo>
                  <a:pt x="0" y="210505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4" name="TextBox 14"/>
          <p:cNvSpPr txBox="1"/>
          <p:nvPr/>
        </p:nvSpPr>
        <p:spPr>
          <a:xfrm>
            <a:off x="2658259"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学校概况</a:t>
            </a:r>
          </a:p>
        </p:txBody>
      </p:sp>
      <p:sp>
        <p:nvSpPr>
          <p:cNvPr id="15" name="TextBox 15"/>
          <p:cNvSpPr txBox="1"/>
          <p:nvPr/>
        </p:nvSpPr>
        <p:spPr>
          <a:xfrm>
            <a:off x="6804090" y="4908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学科优势</a:t>
            </a:r>
          </a:p>
        </p:txBody>
      </p:sp>
      <p:sp>
        <p:nvSpPr>
          <p:cNvPr id="16" name="TextBox 16"/>
          <p:cNvSpPr txBox="1"/>
          <p:nvPr/>
        </p:nvSpPr>
        <p:spPr>
          <a:xfrm>
            <a:off x="10989032"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发展优势</a:t>
            </a:r>
          </a:p>
        </p:txBody>
      </p:sp>
      <p:sp>
        <p:nvSpPr>
          <p:cNvPr id="17" name="TextBox 17"/>
          <p:cNvSpPr txBox="1"/>
          <p:nvPr/>
        </p:nvSpPr>
        <p:spPr>
          <a:xfrm>
            <a:off x="15023596"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总结展望</a:t>
            </a:r>
          </a:p>
        </p:txBody>
      </p:sp>
      <p:sp>
        <p:nvSpPr>
          <p:cNvPr id="18" name="AutoShape 18"/>
          <p:cNvSpPr/>
          <p:nvPr/>
        </p:nvSpPr>
        <p:spPr>
          <a:xfrm flipV="1">
            <a:off x="739835" y="2470569"/>
            <a:ext cx="16519465" cy="0"/>
          </a:xfrm>
          <a:prstGeom prst="line">
            <a:avLst/>
          </a:prstGeom>
          <a:ln w="228600" cap="rnd">
            <a:solidFill>
              <a:srgbClr val="B61F85"/>
            </a:solidFill>
            <a:prstDash val="solid"/>
            <a:headEnd type="none" w="sm" len="sm"/>
            <a:tailEnd type="none" w="sm" len="sm"/>
          </a:ln>
        </p:spPr>
      </p:sp>
      <p:sp>
        <p:nvSpPr>
          <p:cNvPr id="19" name="Freeform 19"/>
          <p:cNvSpPr/>
          <p:nvPr/>
        </p:nvSpPr>
        <p:spPr>
          <a:xfrm rot="5400000">
            <a:off x="8422918" y="2522245"/>
            <a:ext cx="1344898" cy="2105058"/>
          </a:xfrm>
          <a:custGeom>
            <a:avLst/>
            <a:gdLst/>
            <a:ahLst/>
            <a:cxnLst/>
            <a:rect l="l" t="t" r="r" b="b"/>
            <a:pathLst>
              <a:path w="1344898" h="2105058">
                <a:moveTo>
                  <a:pt x="0" y="0"/>
                </a:moveTo>
                <a:lnTo>
                  <a:pt x="1344898" y="0"/>
                </a:lnTo>
                <a:lnTo>
                  <a:pt x="1344898" y="2105057"/>
                </a:lnTo>
                <a:lnTo>
                  <a:pt x="0" y="210505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20" name="Freeform 20"/>
          <p:cNvSpPr/>
          <p:nvPr/>
        </p:nvSpPr>
        <p:spPr>
          <a:xfrm rot="5400000">
            <a:off x="14752190" y="2522245"/>
            <a:ext cx="1344898" cy="2105058"/>
          </a:xfrm>
          <a:custGeom>
            <a:avLst/>
            <a:gdLst/>
            <a:ahLst/>
            <a:cxnLst/>
            <a:rect l="l" t="t" r="r" b="b"/>
            <a:pathLst>
              <a:path w="1344898" h="2105058">
                <a:moveTo>
                  <a:pt x="0" y="0"/>
                </a:moveTo>
                <a:lnTo>
                  <a:pt x="1344898" y="0"/>
                </a:lnTo>
                <a:lnTo>
                  <a:pt x="1344898" y="2105057"/>
                </a:lnTo>
                <a:lnTo>
                  <a:pt x="0" y="210505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21" name="TextBox 21"/>
          <p:cNvSpPr txBox="1"/>
          <p:nvPr/>
        </p:nvSpPr>
        <p:spPr>
          <a:xfrm>
            <a:off x="1295400" y="4651375"/>
            <a:ext cx="3070225" cy="916305"/>
          </a:xfrm>
          <a:prstGeom prst="rect">
            <a:avLst/>
          </a:prstGeom>
        </p:spPr>
        <p:txBody>
          <a:bodyPr wrap="square" lIns="0" tIns="0" rIns="0" bIns="0" rtlCol="0" anchor="t">
            <a:spAutoFit/>
          </a:bodyPr>
          <a:lstStyle/>
          <a:p>
            <a:pPr algn="ctr">
              <a:lnSpc>
                <a:spcPts val="7145"/>
              </a:lnSpc>
              <a:spcBef>
                <a:spcPct val="0"/>
              </a:spcBef>
            </a:pPr>
            <a:r>
              <a:rPr lang="en-US" sz="5105">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区域优势</a:t>
            </a:r>
          </a:p>
        </p:txBody>
      </p:sp>
      <p:sp>
        <p:nvSpPr>
          <p:cNvPr id="22" name="TextBox 22"/>
          <p:cNvSpPr txBox="1"/>
          <p:nvPr/>
        </p:nvSpPr>
        <p:spPr>
          <a:xfrm>
            <a:off x="7656195" y="4632960"/>
            <a:ext cx="2975610" cy="916305"/>
          </a:xfrm>
          <a:prstGeom prst="rect">
            <a:avLst/>
          </a:prstGeom>
        </p:spPr>
        <p:txBody>
          <a:bodyPr wrap="square" lIns="0" tIns="0" rIns="0" bIns="0" rtlCol="0" anchor="t">
            <a:spAutoFit/>
          </a:bodyPr>
          <a:lstStyle/>
          <a:p>
            <a:pPr algn="ctr">
              <a:lnSpc>
                <a:spcPts val="7145"/>
              </a:lnSpc>
              <a:spcBef>
                <a:spcPct val="0"/>
              </a:spcBef>
            </a:pPr>
            <a:r>
              <a:rPr lang="en-US" sz="5105">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政策优势</a:t>
            </a:r>
          </a:p>
        </p:txBody>
      </p:sp>
      <p:sp>
        <p:nvSpPr>
          <p:cNvPr id="23" name="TextBox 23"/>
          <p:cNvSpPr txBox="1"/>
          <p:nvPr/>
        </p:nvSpPr>
        <p:spPr>
          <a:xfrm>
            <a:off x="14020800" y="4648200"/>
            <a:ext cx="3002915" cy="916305"/>
          </a:xfrm>
          <a:prstGeom prst="rect">
            <a:avLst/>
          </a:prstGeom>
        </p:spPr>
        <p:txBody>
          <a:bodyPr wrap="square" lIns="0" tIns="0" rIns="0" bIns="0" rtlCol="0" anchor="t">
            <a:spAutoFit/>
          </a:bodyPr>
          <a:lstStyle/>
          <a:p>
            <a:pPr algn="ctr">
              <a:lnSpc>
                <a:spcPts val="7145"/>
              </a:lnSpc>
              <a:spcBef>
                <a:spcPct val="0"/>
              </a:spcBef>
            </a:pPr>
            <a:r>
              <a:rPr lang="en-US" sz="5105">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资源优势</a:t>
            </a:r>
          </a:p>
        </p:txBody>
      </p:sp>
      <p:grpSp>
        <p:nvGrpSpPr>
          <p:cNvPr id="24" name="Group 24"/>
          <p:cNvGrpSpPr/>
          <p:nvPr/>
        </p:nvGrpSpPr>
        <p:grpSpPr>
          <a:xfrm>
            <a:off x="706905" y="6035934"/>
            <a:ext cx="4704012" cy="3805375"/>
            <a:chOff x="0" y="0"/>
            <a:chExt cx="1238917" cy="1002239"/>
          </a:xfrm>
        </p:grpSpPr>
        <p:sp>
          <p:nvSpPr>
            <p:cNvPr id="25" name="Freeform 25"/>
            <p:cNvSpPr/>
            <p:nvPr/>
          </p:nvSpPr>
          <p:spPr>
            <a:xfrm>
              <a:off x="0" y="0"/>
              <a:ext cx="1238917" cy="1002239"/>
            </a:xfrm>
            <a:custGeom>
              <a:avLst/>
              <a:gdLst/>
              <a:ahLst/>
              <a:cxnLst/>
              <a:rect l="l" t="t" r="r" b="b"/>
              <a:pathLst>
                <a:path w="1238917" h="1002239">
                  <a:moveTo>
                    <a:pt x="83936" y="0"/>
                  </a:moveTo>
                  <a:lnTo>
                    <a:pt x="1154980" y="0"/>
                  </a:lnTo>
                  <a:cubicBezTo>
                    <a:pt x="1201337" y="0"/>
                    <a:pt x="1238917" y="37580"/>
                    <a:pt x="1238917" y="83936"/>
                  </a:cubicBezTo>
                  <a:lnTo>
                    <a:pt x="1238917" y="918302"/>
                  </a:lnTo>
                  <a:cubicBezTo>
                    <a:pt x="1238917" y="940564"/>
                    <a:pt x="1230073" y="961913"/>
                    <a:pt x="1214332" y="977654"/>
                  </a:cubicBezTo>
                  <a:cubicBezTo>
                    <a:pt x="1198591" y="993395"/>
                    <a:pt x="1177242" y="1002239"/>
                    <a:pt x="1154980" y="1002239"/>
                  </a:cubicBezTo>
                  <a:lnTo>
                    <a:pt x="83936" y="1002239"/>
                  </a:lnTo>
                  <a:cubicBezTo>
                    <a:pt x="61675" y="1002239"/>
                    <a:pt x="40326" y="993395"/>
                    <a:pt x="24584" y="977654"/>
                  </a:cubicBezTo>
                  <a:cubicBezTo>
                    <a:pt x="8843" y="961913"/>
                    <a:pt x="0" y="940564"/>
                    <a:pt x="0" y="918302"/>
                  </a:cubicBezTo>
                  <a:lnTo>
                    <a:pt x="0" y="83936"/>
                  </a:lnTo>
                  <a:cubicBezTo>
                    <a:pt x="0" y="61675"/>
                    <a:pt x="8843" y="40326"/>
                    <a:pt x="24584" y="24584"/>
                  </a:cubicBezTo>
                  <a:cubicBezTo>
                    <a:pt x="40326" y="8843"/>
                    <a:pt x="61675" y="0"/>
                    <a:pt x="83936" y="0"/>
                  </a:cubicBezTo>
                  <a:close/>
                </a:path>
              </a:pathLst>
            </a:custGeom>
            <a:solidFill>
              <a:srgbClr val="DE7BB3">
                <a:alpha val="9804"/>
              </a:srgbClr>
            </a:solidFill>
            <a:ln w="76200" cap="rnd">
              <a:solidFill>
                <a:srgbClr val="BA2788">
                  <a:alpha val="9804"/>
                </a:srgbClr>
              </a:solidFill>
              <a:prstDash val="solid"/>
              <a:round/>
            </a:ln>
          </p:spPr>
        </p:sp>
        <p:sp>
          <p:nvSpPr>
            <p:cNvPr id="26" name="TextBox 26"/>
            <p:cNvSpPr txBox="1"/>
            <p:nvPr/>
          </p:nvSpPr>
          <p:spPr>
            <a:xfrm>
              <a:off x="0" y="-57150"/>
              <a:ext cx="1238917" cy="1059389"/>
            </a:xfrm>
            <a:prstGeom prst="rect">
              <a:avLst/>
            </a:prstGeom>
          </p:spPr>
          <p:txBody>
            <a:bodyPr lIns="50800" tIns="50800" rIns="50800" bIns="50800" rtlCol="0" anchor="ctr"/>
            <a:lstStyle/>
            <a:p>
              <a:pPr algn="ctr">
                <a:lnSpc>
                  <a:spcPts val="3500"/>
                </a:lnSpc>
              </a:pPr>
              <a:endParaRPr/>
            </a:p>
          </p:txBody>
        </p:sp>
      </p:grpSp>
      <p:grpSp>
        <p:nvGrpSpPr>
          <p:cNvPr id="27" name="Group 27"/>
          <p:cNvGrpSpPr/>
          <p:nvPr/>
        </p:nvGrpSpPr>
        <p:grpSpPr>
          <a:xfrm>
            <a:off x="6743361" y="6035934"/>
            <a:ext cx="4704012" cy="3805375"/>
            <a:chOff x="0" y="0"/>
            <a:chExt cx="1238917" cy="1002239"/>
          </a:xfrm>
        </p:grpSpPr>
        <p:sp>
          <p:nvSpPr>
            <p:cNvPr id="28" name="Freeform 28"/>
            <p:cNvSpPr/>
            <p:nvPr/>
          </p:nvSpPr>
          <p:spPr>
            <a:xfrm>
              <a:off x="0" y="0"/>
              <a:ext cx="1238917" cy="1002239"/>
            </a:xfrm>
            <a:custGeom>
              <a:avLst/>
              <a:gdLst/>
              <a:ahLst/>
              <a:cxnLst/>
              <a:rect l="l" t="t" r="r" b="b"/>
              <a:pathLst>
                <a:path w="1238917" h="1002239">
                  <a:moveTo>
                    <a:pt x="83936" y="0"/>
                  </a:moveTo>
                  <a:lnTo>
                    <a:pt x="1154980" y="0"/>
                  </a:lnTo>
                  <a:cubicBezTo>
                    <a:pt x="1201337" y="0"/>
                    <a:pt x="1238917" y="37580"/>
                    <a:pt x="1238917" y="83936"/>
                  </a:cubicBezTo>
                  <a:lnTo>
                    <a:pt x="1238917" y="918302"/>
                  </a:lnTo>
                  <a:cubicBezTo>
                    <a:pt x="1238917" y="940564"/>
                    <a:pt x="1230073" y="961913"/>
                    <a:pt x="1214332" y="977654"/>
                  </a:cubicBezTo>
                  <a:cubicBezTo>
                    <a:pt x="1198591" y="993395"/>
                    <a:pt x="1177242" y="1002239"/>
                    <a:pt x="1154980" y="1002239"/>
                  </a:cubicBezTo>
                  <a:lnTo>
                    <a:pt x="83936" y="1002239"/>
                  </a:lnTo>
                  <a:cubicBezTo>
                    <a:pt x="61675" y="1002239"/>
                    <a:pt x="40326" y="993395"/>
                    <a:pt x="24584" y="977654"/>
                  </a:cubicBezTo>
                  <a:cubicBezTo>
                    <a:pt x="8843" y="961913"/>
                    <a:pt x="0" y="940564"/>
                    <a:pt x="0" y="918302"/>
                  </a:cubicBezTo>
                  <a:lnTo>
                    <a:pt x="0" y="83936"/>
                  </a:lnTo>
                  <a:cubicBezTo>
                    <a:pt x="0" y="61675"/>
                    <a:pt x="8843" y="40326"/>
                    <a:pt x="24584" y="24584"/>
                  </a:cubicBezTo>
                  <a:cubicBezTo>
                    <a:pt x="40326" y="8843"/>
                    <a:pt x="61675" y="0"/>
                    <a:pt x="83936" y="0"/>
                  </a:cubicBezTo>
                  <a:close/>
                </a:path>
              </a:pathLst>
            </a:custGeom>
            <a:solidFill>
              <a:srgbClr val="DE7BB3">
                <a:alpha val="9804"/>
              </a:srgbClr>
            </a:solidFill>
            <a:ln w="76200" cap="rnd">
              <a:solidFill>
                <a:srgbClr val="BA2788">
                  <a:alpha val="9804"/>
                </a:srgbClr>
              </a:solidFill>
              <a:prstDash val="solid"/>
              <a:round/>
            </a:ln>
          </p:spPr>
        </p:sp>
        <p:sp>
          <p:nvSpPr>
            <p:cNvPr id="29" name="TextBox 29"/>
            <p:cNvSpPr txBox="1"/>
            <p:nvPr/>
          </p:nvSpPr>
          <p:spPr>
            <a:xfrm>
              <a:off x="0" y="-57150"/>
              <a:ext cx="1238917" cy="1059389"/>
            </a:xfrm>
            <a:prstGeom prst="rect">
              <a:avLst/>
            </a:prstGeom>
          </p:spPr>
          <p:txBody>
            <a:bodyPr lIns="50800" tIns="50800" rIns="50800" bIns="50800" rtlCol="0" anchor="ctr"/>
            <a:lstStyle/>
            <a:p>
              <a:pPr algn="ctr">
                <a:lnSpc>
                  <a:spcPts val="3500"/>
                </a:lnSpc>
              </a:pPr>
              <a:endParaRPr/>
            </a:p>
          </p:txBody>
        </p:sp>
      </p:grpSp>
      <p:grpSp>
        <p:nvGrpSpPr>
          <p:cNvPr id="30" name="Group 30"/>
          <p:cNvGrpSpPr/>
          <p:nvPr/>
        </p:nvGrpSpPr>
        <p:grpSpPr>
          <a:xfrm>
            <a:off x="12877083" y="6035934"/>
            <a:ext cx="4704012" cy="3805375"/>
            <a:chOff x="0" y="0"/>
            <a:chExt cx="1238917" cy="1002239"/>
          </a:xfrm>
        </p:grpSpPr>
        <p:sp>
          <p:nvSpPr>
            <p:cNvPr id="31" name="Freeform 31"/>
            <p:cNvSpPr/>
            <p:nvPr/>
          </p:nvSpPr>
          <p:spPr>
            <a:xfrm>
              <a:off x="0" y="0"/>
              <a:ext cx="1238917" cy="1002239"/>
            </a:xfrm>
            <a:custGeom>
              <a:avLst/>
              <a:gdLst/>
              <a:ahLst/>
              <a:cxnLst/>
              <a:rect l="l" t="t" r="r" b="b"/>
              <a:pathLst>
                <a:path w="1238917" h="1002239">
                  <a:moveTo>
                    <a:pt x="83936" y="0"/>
                  </a:moveTo>
                  <a:lnTo>
                    <a:pt x="1154980" y="0"/>
                  </a:lnTo>
                  <a:cubicBezTo>
                    <a:pt x="1201337" y="0"/>
                    <a:pt x="1238917" y="37580"/>
                    <a:pt x="1238917" y="83936"/>
                  </a:cubicBezTo>
                  <a:lnTo>
                    <a:pt x="1238917" y="918302"/>
                  </a:lnTo>
                  <a:cubicBezTo>
                    <a:pt x="1238917" y="940564"/>
                    <a:pt x="1230073" y="961913"/>
                    <a:pt x="1214332" y="977654"/>
                  </a:cubicBezTo>
                  <a:cubicBezTo>
                    <a:pt x="1198591" y="993395"/>
                    <a:pt x="1177242" y="1002239"/>
                    <a:pt x="1154980" y="1002239"/>
                  </a:cubicBezTo>
                  <a:lnTo>
                    <a:pt x="83936" y="1002239"/>
                  </a:lnTo>
                  <a:cubicBezTo>
                    <a:pt x="61675" y="1002239"/>
                    <a:pt x="40326" y="993395"/>
                    <a:pt x="24584" y="977654"/>
                  </a:cubicBezTo>
                  <a:cubicBezTo>
                    <a:pt x="8843" y="961913"/>
                    <a:pt x="0" y="940564"/>
                    <a:pt x="0" y="918302"/>
                  </a:cubicBezTo>
                  <a:lnTo>
                    <a:pt x="0" y="83936"/>
                  </a:lnTo>
                  <a:cubicBezTo>
                    <a:pt x="0" y="61675"/>
                    <a:pt x="8843" y="40326"/>
                    <a:pt x="24584" y="24584"/>
                  </a:cubicBezTo>
                  <a:cubicBezTo>
                    <a:pt x="40326" y="8843"/>
                    <a:pt x="61675" y="0"/>
                    <a:pt x="83936" y="0"/>
                  </a:cubicBezTo>
                  <a:close/>
                </a:path>
              </a:pathLst>
            </a:custGeom>
            <a:solidFill>
              <a:srgbClr val="DE7BB3">
                <a:alpha val="9804"/>
              </a:srgbClr>
            </a:solidFill>
            <a:ln w="76200" cap="rnd">
              <a:solidFill>
                <a:srgbClr val="BA2788">
                  <a:alpha val="9804"/>
                </a:srgbClr>
              </a:solidFill>
              <a:prstDash val="solid"/>
              <a:round/>
            </a:ln>
          </p:spPr>
        </p:sp>
        <p:sp>
          <p:nvSpPr>
            <p:cNvPr id="32" name="TextBox 32"/>
            <p:cNvSpPr txBox="1"/>
            <p:nvPr/>
          </p:nvSpPr>
          <p:spPr>
            <a:xfrm>
              <a:off x="0" y="-57150"/>
              <a:ext cx="1238917" cy="1059389"/>
            </a:xfrm>
            <a:prstGeom prst="rect">
              <a:avLst/>
            </a:prstGeom>
          </p:spPr>
          <p:txBody>
            <a:bodyPr lIns="50800" tIns="50800" rIns="50800" bIns="50800" rtlCol="0" anchor="ctr"/>
            <a:lstStyle/>
            <a:p>
              <a:pPr algn="ctr">
                <a:lnSpc>
                  <a:spcPts val="3500"/>
                </a:lnSpc>
              </a:pPr>
              <a:endParaRPr/>
            </a:p>
          </p:txBody>
        </p:sp>
      </p:grpSp>
      <p:sp>
        <p:nvSpPr>
          <p:cNvPr id="33" name="TextBox 33"/>
          <p:cNvSpPr txBox="1"/>
          <p:nvPr/>
        </p:nvSpPr>
        <p:spPr>
          <a:xfrm>
            <a:off x="948789" y="6294575"/>
            <a:ext cx="4016355" cy="1884046"/>
          </a:xfrm>
          <a:prstGeom prst="rect">
            <a:avLst/>
          </a:prstGeom>
        </p:spPr>
        <p:txBody>
          <a:bodyPr lIns="0" tIns="0" rIns="0" bIns="0" rtlCol="0" anchor="t">
            <a:spAutoFit/>
          </a:bodyPr>
          <a:lstStyle/>
          <a:p>
            <a:pPr algn="l">
              <a:lnSpc>
                <a:spcPts val="3780"/>
              </a:lnSpc>
              <a:spcBef>
                <a:spcPct val="0"/>
              </a:spcBef>
            </a:pPr>
            <a:r>
              <a:rPr lang="en-US" sz="270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华南农业大学位于粤港澳大湾区，区域优势明显，就业环境相对良好，拥有国际大环境优势。</a:t>
            </a:r>
          </a:p>
        </p:txBody>
      </p:sp>
      <p:sp>
        <p:nvSpPr>
          <p:cNvPr id="34" name="TextBox 34"/>
          <p:cNvSpPr txBox="1"/>
          <p:nvPr/>
        </p:nvSpPr>
        <p:spPr>
          <a:xfrm>
            <a:off x="7087189" y="6294575"/>
            <a:ext cx="4016355" cy="2836546"/>
          </a:xfrm>
          <a:prstGeom prst="rect">
            <a:avLst/>
          </a:prstGeom>
        </p:spPr>
        <p:txBody>
          <a:bodyPr lIns="0" tIns="0" rIns="0" bIns="0" rtlCol="0" anchor="t">
            <a:spAutoFit/>
          </a:bodyPr>
          <a:lstStyle/>
          <a:p>
            <a:pPr algn="l">
              <a:lnSpc>
                <a:spcPts val="3780"/>
              </a:lnSpc>
              <a:spcBef>
                <a:spcPct val="0"/>
              </a:spcBef>
            </a:pPr>
            <a:r>
              <a:rPr lang="en-US" sz="270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国家越来越重视农业，国家发展政策向农业倾斜，有利于华南农业大学发展，获得更多政策支持。“双一流”建设为学校获得更多的政策倾斜。</a:t>
            </a:r>
          </a:p>
        </p:txBody>
      </p:sp>
      <p:sp>
        <p:nvSpPr>
          <p:cNvPr id="35" name="TextBox 35"/>
          <p:cNvSpPr txBox="1"/>
          <p:nvPr/>
        </p:nvSpPr>
        <p:spPr>
          <a:xfrm>
            <a:off x="13242945" y="6294575"/>
            <a:ext cx="4016355" cy="2836546"/>
          </a:xfrm>
          <a:prstGeom prst="rect">
            <a:avLst/>
          </a:prstGeom>
        </p:spPr>
        <p:txBody>
          <a:bodyPr lIns="0" tIns="0" rIns="0" bIns="0" rtlCol="0" anchor="t">
            <a:spAutoFit/>
          </a:bodyPr>
          <a:lstStyle/>
          <a:p>
            <a:pPr algn="l">
              <a:lnSpc>
                <a:spcPts val="3780"/>
              </a:lnSpc>
              <a:spcBef>
                <a:spcPct val="0"/>
              </a:spcBef>
            </a:pPr>
            <a:r>
              <a:rPr lang="en-US" sz="270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华南农业大学面积广阔，是广东省单体面积最大的学校。学校内风景优美，学习环境优越。学校历经115年，校友资源强，有更多资源支持。</a:t>
            </a:r>
          </a:p>
        </p:txBody>
      </p:sp>
      <p:sp>
        <p:nvSpPr>
          <p:cNvPr id="36" name="AutoShape 10"/>
          <p:cNvSpPr/>
          <p:nvPr/>
        </p:nvSpPr>
        <p:spPr>
          <a:xfrm flipH="1" flipV="1">
            <a:off x="14371320" y="0"/>
            <a:ext cx="635" cy="1146810"/>
          </a:xfrm>
          <a:prstGeom prst="line">
            <a:avLst/>
          </a:prstGeom>
          <a:ln w="38100" cap="flat">
            <a:solidFill>
              <a:srgbClr val="FFFFFF"/>
            </a:solidFill>
            <a:prstDash val="soli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E1F1"/>
        </a:solidFill>
        <a:effectLst/>
      </p:bgPr>
    </p:bg>
    <p:spTree>
      <p:nvGrpSpPr>
        <p:cNvPr id="1" name=""/>
        <p:cNvGrpSpPr/>
        <p:nvPr/>
      </p:nvGrpSpPr>
      <p:grpSpPr>
        <a:xfrm>
          <a:off x="0" y="0"/>
          <a:ext cx="0" cy="0"/>
          <a:chOff x="0" y="0"/>
          <a:chExt cx="0" cy="0"/>
        </a:xfrm>
      </p:grpSpPr>
      <p:grpSp>
        <p:nvGrpSpPr>
          <p:cNvPr id="2" name="Group 2"/>
          <p:cNvGrpSpPr/>
          <p:nvPr/>
        </p:nvGrpSpPr>
        <p:grpSpPr>
          <a:xfrm>
            <a:off x="663966" y="360885"/>
            <a:ext cx="5686182" cy="1454016"/>
            <a:chOff x="0" y="0"/>
            <a:chExt cx="7581576" cy="1938688"/>
          </a:xfrm>
        </p:grpSpPr>
        <p:sp>
          <p:nvSpPr>
            <p:cNvPr id="3" name="Freeform 3"/>
            <p:cNvSpPr/>
            <p:nvPr/>
          </p:nvSpPr>
          <p:spPr>
            <a:xfrm>
              <a:off x="0" y="0"/>
              <a:ext cx="1874872" cy="1938688"/>
            </a:xfrm>
            <a:custGeom>
              <a:avLst/>
              <a:gdLst/>
              <a:ahLst/>
              <a:cxnLst/>
              <a:rect l="l" t="t" r="r" b="b"/>
              <a:pathLst>
                <a:path w="1874872" h="1938688">
                  <a:moveTo>
                    <a:pt x="0" y="0"/>
                  </a:moveTo>
                  <a:lnTo>
                    <a:pt x="1874872" y="0"/>
                  </a:lnTo>
                  <a:lnTo>
                    <a:pt x="1874872" y="1938688"/>
                  </a:lnTo>
                  <a:lnTo>
                    <a:pt x="0" y="1938688"/>
                  </a:lnTo>
                  <a:lnTo>
                    <a:pt x="0" y="0"/>
                  </a:lnTo>
                  <a:close/>
                </a:path>
              </a:pathLst>
            </a:custGeom>
            <a:blipFill>
              <a:blip r:embed="rId2"/>
              <a:stretch>
                <a:fillRect/>
              </a:stretch>
            </a:blipFill>
          </p:spPr>
        </p:sp>
        <p:sp>
          <p:nvSpPr>
            <p:cNvPr id="4" name="Freeform 4"/>
            <p:cNvSpPr/>
            <p:nvPr/>
          </p:nvSpPr>
          <p:spPr>
            <a:xfrm>
              <a:off x="2127155" y="86158"/>
              <a:ext cx="5388984" cy="1257598"/>
            </a:xfrm>
            <a:custGeom>
              <a:avLst/>
              <a:gdLst/>
              <a:ahLst/>
              <a:cxnLst/>
              <a:rect l="l" t="t" r="r" b="b"/>
              <a:pathLst>
                <a:path w="5388984" h="1257598">
                  <a:moveTo>
                    <a:pt x="0" y="0"/>
                  </a:moveTo>
                  <a:lnTo>
                    <a:pt x="5388984" y="0"/>
                  </a:lnTo>
                  <a:lnTo>
                    <a:pt x="5388984" y="1257598"/>
                  </a:lnTo>
                  <a:lnTo>
                    <a:pt x="0" y="1257598"/>
                  </a:lnTo>
                  <a:lnTo>
                    <a:pt x="0" y="0"/>
                  </a:lnTo>
                  <a:close/>
                </a:path>
              </a:pathLst>
            </a:custGeom>
            <a:blipFill>
              <a:blip r:embed="rId3"/>
              <a:stretch>
                <a:fillRect/>
              </a:stretch>
            </a:blipFill>
          </p:spPr>
        </p:sp>
        <p:sp>
          <p:nvSpPr>
            <p:cNvPr id="5" name="Freeform 5"/>
            <p:cNvSpPr/>
            <p:nvPr/>
          </p:nvSpPr>
          <p:spPr>
            <a:xfrm>
              <a:off x="2061718" y="1429122"/>
              <a:ext cx="5519859" cy="365839"/>
            </a:xfrm>
            <a:custGeom>
              <a:avLst/>
              <a:gdLst/>
              <a:ahLst/>
              <a:cxnLst/>
              <a:rect l="l" t="t" r="r" b="b"/>
              <a:pathLst>
                <a:path w="5519859" h="365839">
                  <a:moveTo>
                    <a:pt x="0" y="0"/>
                  </a:moveTo>
                  <a:lnTo>
                    <a:pt x="5519858" y="0"/>
                  </a:lnTo>
                  <a:lnTo>
                    <a:pt x="5519858" y="365839"/>
                  </a:lnTo>
                  <a:lnTo>
                    <a:pt x="0" y="365839"/>
                  </a:lnTo>
                  <a:lnTo>
                    <a:pt x="0" y="0"/>
                  </a:lnTo>
                  <a:close/>
                </a:path>
              </a:pathLst>
            </a:custGeom>
            <a:blipFill>
              <a:blip r:embed="rId4"/>
              <a:stretch>
                <a:fillRect/>
              </a:stretch>
            </a:blipFill>
          </p:spPr>
        </p:sp>
      </p:grpSp>
      <p:sp>
        <p:nvSpPr>
          <p:cNvPr id="6" name="Freeform 6"/>
          <p:cNvSpPr/>
          <p:nvPr/>
        </p:nvSpPr>
        <p:spPr>
          <a:xfrm>
            <a:off x="-75554" y="7427135"/>
            <a:ext cx="18363554" cy="2859865"/>
          </a:xfrm>
          <a:custGeom>
            <a:avLst/>
            <a:gdLst/>
            <a:ahLst/>
            <a:cxnLst/>
            <a:rect l="l" t="t" r="r" b="b"/>
            <a:pathLst>
              <a:path w="18363554" h="2859865">
                <a:moveTo>
                  <a:pt x="0" y="0"/>
                </a:moveTo>
                <a:lnTo>
                  <a:pt x="18363554" y="0"/>
                </a:lnTo>
                <a:lnTo>
                  <a:pt x="18363554" y="2859865"/>
                </a:lnTo>
                <a:lnTo>
                  <a:pt x="0" y="2859865"/>
                </a:lnTo>
                <a:lnTo>
                  <a:pt x="0" y="0"/>
                </a:lnTo>
                <a:close/>
              </a:path>
            </a:pathLst>
          </a:custGeom>
          <a:blipFill>
            <a:blip r:embed="rId5"/>
            <a:stretch>
              <a:fillRect t="-32974" b="-134304"/>
            </a:stretch>
          </a:blipFill>
        </p:spPr>
      </p:sp>
      <p:sp>
        <p:nvSpPr>
          <p:cNvPr id="7" name="Freeform 7"/>
          <p:cNvSpPr/>
          <p:nvPr/>
        </p:nvSpPr>
        <p:spPr>
          <a:xfrm>
            <a:off x="14539948" y="5143500"/>
            <a:ext cx="5438704" cy="5441006"/>
          </a:xfrm>
          <a:custGeom>
            <a:avLst/>
            <a:gdLst/>
            <a:ahLst/>
            <a:cxnLst/>
            <a:rect l="l" t="t" r="r" b="b"/>
            <a:pathLst>
              <a:path w="5438704" h="5441006">
                <a:moveTo>
                  <a:pt x="0" y="0"/>
                </a:moveTo>
                <a:lnTo>
                  <a:pt x="5438704" y="0"/>
                </a:lnTo>
                <a:lnTo>
                  <a:pt x="5438704" y="5441006"/>
                </a:lnTo>
                <a:lnTo>
                  <a:pt x="0" y="5441006"/>
                </a:lnTo>
                <a:lnTo>
                  <a:pt x="0" y="0"/>
                </a:lnTo>
                <a:close/>
              </a:path>
            </a:pathLst>
          </a:custGeom>
          <a:blipFill>
            <a:blip r:embed="rId6"/>
            <a:stretch>
              <a:fillRect/>
            </a:stretch>
          </a:blipFill>
        </p:spPr>
      </p:sp>
      <p:sp>
        <p:nvSpPr>
          <p:cNvPr id="8" name="TextBox 8"/>
          <p:cNvSpPr txBox="1"/>
          <p:nvPr/>
        </p:nvSpPr>
        <p:spPr>
          <a:xfrm>
            <a:off x="5913755" y="2171700"/>
            <a:ext cx="6384290" cy="1819910"/>
          </a:xfrm>
          <a:prstGeom prst="rect">
            <a:avLst/>
          </a:prstGeom>
        </p:spPr>
        <p:txBody>
          <a:bodyPr wrap="square" lIns="0" tIns="0" rIns="0" bIns="0" rtlCol="0" anchor="t">
            <a:spAutoFit/>
          </a:bodyPr>
          <a:lstStyle/>
          <a:p>
            <a:pPr algn="ctr">
              <a:lnSpc>
                <a:spcPts val="14195"/>
              </a:lnSpc>
              <a:spcBef>
                <a:spcPct val="0"/>
              </a:spcBef>
            </a:pPr>
            <a:r>
              <a:rPr lang="en-US" sz="14500" b="1" dirty="0">
                <a:solidFill>
                  <a:srgbClr val="B61F85"/>
                </a:solidFill>
                <a:latin typeface="黑体" panose="02010609060101010101" charset="-122"/>
                <a:ea typeface="黑体" panose="02010609060101010101" charset="-122"/>
                <a:cs typeface="思源宋体-超粗体" panose="02020900000000000000" charset="-122"/>
                <a:sym typeface="思源宋体-超粗体" panose="02020900000000000000" charset="-122"/>
              </a:rPr>
              <a:t>PART 4</a:t>
            </a:r>
            <a:endParaRPr lang="en-US" sz="10140" dirty="0">
              <a:solidFill>
                <a:srgbClr val="B61F85"/>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endParaRPr>
          </a:p>
        </p:txBody>
      </p:sp>
      <p:sp>
        <p:nvSpPr>
          <p:cNvPr id="9" name="TextBox 9"/>
          <p:cNvSpPr txBox="1"/>
          <p:nvPr/>
        </p:nvSpPr>
        <p:spPr>
          <a:xfrm>
            <a:off x="5309367" y="4138884"/>
            <a:ext cx="7669266" cy="2061845"/>
          </a:xfrm>
          <a:prstGeom prst="rect">
            <a:avLst/>
          </a:prstGeom>
        </p:spPr>
        <p:txBody>
          <a:bodyPr lIns="0" tIns="0" rIns="0" bIns="0" rtlCol="0" anchor="t">
            <a:spAutoFit/>
          </a:bodyPr>
          <a:lstStyle/>
          <a:p>
            <a:pPr algn="ctr">
              <a:lnSpc>
                <a:spcPts val="16080"/>
              </a:lnSpc>
              <a:spcBef>
                <a:spcPct val="0"/>
              </a:spcBef>
            </a:pPr>
            <a:r>
              <a:rPr lang="en-US" sz="11485">
                <a:solidFill>
                  <a:srgbClr val="000000"/>
                </a:solidFill>
                <a:latin typeface="华文中宋" panose="02010600040101010101" charset="-122"/>
                <a:ea typeface="华文中宋" panose="02010600040101010101" charset="-122"/>
                <a:cs typeface="思源宋体-超粗体" panose="02020900000000000000" charset="-122"/>
                <a:sym typeface="思源宋体-超粗体" panose="02020900000000000000" charset="-122"/>
              </a:rPr>
              <a:t>总结展望</a:t>
            </a:r>
          </a:p>
        </p:txBody>
      </p:sp>
      <p:sp>
        <p:nvSpPr>
          <p:cNvPr id="10" name="TextBox 10"/>
          <p:cNvSpPr txBox="1"/>
          <p:nvPr/>
        </p:nvSpPr>
        <p:spPr>
          <a:xfrm>
            <a:off x="3715168" y="6125501"/>
            <a:ext cx="10857663" cy="1158446"/>
          </a:xfrm>
          <a:prstGeom prst="rect">
            <a:avLst/>
          </a:prstGeom>
        </p:spPr>
        <p:txBody>
          <a:bodyPr lIns="0" tIns="0" rIns="0" bIns="0" rtlCol="0" anchor="t">
            <a:spAutoFit/>
          </a:bodyPr>
          <a:lstStyle/>
          <a:p>
            <a:pPr algn="ctr">
              <a:lnSpc>
                <a:spcPts val="9455"/>
              </a:lnSpc>
              <a:spcBef>
                <a:spcPct val="0"/>
              </a:spcBef>
            </a:pPr>
            <a:r>
              <a:rPr lang="en-US" sz="6750" b="1">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Summarize and outlook</a:t>
            </a:r>
          </a:p>
        </p:txBody>
      </p:sp>
      <p:sp>
        <p:nvSpPr>
          <p:cNvPr id="11" name="Freeform 11"/>
          <p:cNvSpPr/>
          <p:nvPr/>
        </p:nvSpPr>
        <p:spPr>
          <a:xfrm rot="-5900137">
            <a:off x="14898626" y="-310560"/>
            <a:ext cx="3819423" cy="4870875"/>
          </a:xfrm>
          <a:custGeom>
            <a:avLst/>
            <a:gdLst/>
            <a:ahLst/>
            <a:cxnLst/>
            <a:rect l="l" t="t" r="r" b="b"/>
            <a:pathLst>
              <a:path w="3819423" h="4870875">
                <a:moveTo>
                  <a:pt x="0" y="0"/>
                </a:moveTo>
                <a:lnTo>
                  <a:pt x="3819424" y="0"/>
                </a:lnTo>
                <a:lnTo>
                  <a:pt x="3819424" y="4870875"/>
                </a:lnTo>
                <a:lnTo>
                  <a:pt x="0" y="4870875"/>
                </a:lnTo>
                <a:lnTo>
                  <a:pt x="0" y="0"/>
                </a:lnTo>
                <a:close/>
              </a:path>
            </a:pathLst>
          </a:custGeom>
          <a:blipFill>
            <a:blip r:embed="rId7">
              <a:alphaModFix amt="74000"/>
            </a:blip>
            <a:stretch>
              <a:fillRect r="-4813"/>
            </a:stretch>
          </a:blipFill>
        </p:spPr>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E1F1"/>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146298"/>
            <a:chOff x="0" y="0"/>
            <a:chExt cx="4816593" cy="301906"/>
          </a:xfrm>
        </p:grpSpPr>
        <p:sp>
          <p:nvSpPr>
            <p:cNvPr id="3" name="Freeform 3"/>
            <p:cNvSpPr/>
            <p:nvPr/>
          </p:nvSpPr>
          <p:spPr>
            <a:xfrm>
              <a:off x="0" y="0"/>
              <a:ext cx="4816592" cy="301906"/>
            </a:xfrm>
            <a:custGeom>
              <a:avLst/>
              <a:gdLst/>
              <a:ahLst/>
              <a:cxnLst/>
              <a:rect l="l" t="t" r="r" b="b"/>
              <a:pathLst>
                <a:path w="4816592" h="301906">
                  <a:moveTo>
                    <a:pt x="0" y="0"/>
                  </a:moveTo>
                  <a:lnTo>
                    <a:pt x="4816592" y="0"/>
                  </a:lnTo>
                  <a:lnTo>
                    <a:pt x="4816592" y="301906"/>
                  </a:lnTo>
                  <a:lnTo>
                    <a:pt x="0" y="301906"/>
                  </a:lnTo>
                  <a:close/>
                </a:path>
              </a:pathLst>
            </a:custGeom>
            <a:solidFill>
              <a:srgbClr val="DE7BB3">
                <a:alpha val="42745"/>
              </a:srgbClr>
            </a:solidFill>
          </p:spPr>
        </p:sp>
        <p:sp>
          <p:nvSpPr>
            <p:cNvPr id="4" name="TextBox 4"/>
            <p:cNvSpPr txBox="1"/>
            <p:nvPr/>
          </p:nvSpPr>
          <p:spPr>
            <a:xfrm>
              <a:off x="0" y="-57150"/>
              <a:ext cx="4816593" cy="359056"/>
            </a:xfrm>
            <a:prstGeom prst="rect">
              <a:avLst/>
            </a:prstGeom>
          </p:spPr>
          <p:txBody>
            <a:bodyPr lIns="50800" tIns="50800" rIns="50800" bIns="50800" rtlCol="0" anchor="ctr"/>
            <a:lstStyle/>
            <a:p>
              <a:pPr algn="ctr">
                <a:lnSpc>
                  <a:spcPts val="3500"/>
                </a:lnSpc>
              </a:pPr>
              <a:endParaRPr/>
            </a:p>
          </p:txBody>
        </p:sp>
      </p:grpSp>
      <p:sp>
        <p:nvSpPr>
          <p:cNvPr id="5" name="Freeform 5"/>
          <p:cNvSpPr/>
          <p:nvPr/>
        </p:nvSpPr>
        <p:spPr>
          <a:xfrm>
            <a:off x="474417" y="0"/>
            <a:ext cx="1108566" cy="1146298"/>
          </a:xfrm>
          <a:custGeom>
            <a:avLst/>
            <a:gdLst/>
            <a:ahLst/>
            <a:cxnLst/>
            <a:rect l="l" t="t" r="r" b="b"/>
            <a:pathLst>
              <a:path w="1108566" h="1146298">
                <a:moveTo>
                  <a:pt x="0" y="0"/>
                </a:moveTo>
                <a:lnTo>
                  <a:pt x="1108566" y="0"/>
                </a:lnTo>
                <a:lnTo>
                  <a:pt x="1108566" y="1146298"/>
                </a:lnTo>
                <a:lnTo>
                  <a:pt x="0" y="1146298"/>
                </a:lnTo>
                <a:lnTo>
                  <a:pt x="0" y="0"/>
                </a:lnTo>
                <a:close/>
              </a:path>
            </a:pathLst>
          </a:custGeom>
          <a:blipFill>
            <a:blip r:embed="rId2"/>
            <a:stretch>
              <a:fillRect/>
            </a:stretch>
          </a:blipFill>
        </p:spPr>
      </p:sp>
      <p:grpSp>
        <p:nvGrpSpPr>
          <p:cNvPr id="6" name="Group 6"/>
          <p:cNvGrpSpPr/>
          <p:nvPr/>
        </p:nvGrpSpPr>
        <p:grpSpPr>
          <a:xfrm>
            <a:off x="14333855" y="-2540"/>
            <a:ext cx="3954145" cy="1116965"/>
            <a:chOff x="0" y="0"/>
            <a:chExt cx="1092172" cy="301906"/>
          </a:xfrm>
          <a:effectLst>
            <a:outerShdw blurRad="444500" dist="38100" dir="8100000" algn="tr" rotWithShape="0">
              <a:prstClr val="black">
                <a:alpha val="40000"/>
              </a:prstClr>
            </a:outerShdw>
          </a:effectLst>
        </p:grpSpPr>
        <p:sp>
          <p:nvSpPr>
            <p:cNvPr id="7" name="Freeform 7"/>
            <p:cNvSpPr/>
            <p:nvPr/>
          </p:nvSpPr>
          <p:spPr>
            <a:xfrm>
              <a:off x="0" y="0"/>
              <a:ext cx="1092172" cy="301906"/>
            </a:xfrm>
            <a:custGeom>
              <a:avLst/>
              <a:gdLst/>
              <a:ahLst/>
              <a:cxnLst/>
              <a:rect l="l" t="t" r="r" b="b"/>
              <a:pathLst>
                <a:path w="1092172" h="301906">
                  <a:moveTo>
                    <a:pt x="0" y="0"/>
                  </a:moveTo>
                  <a:lnTo>
                    <a:pt x="1092172" y="0"/>
                  </a:lnTo>
                  <a:lnTo>
                    <a:pt x="1092172" y="301906"/>
                  </a:lnTo>
                  <a:lnTo>
                    <a:pt x="0" y="301906"/>
                  </a:lnTo>
                  <a:close/>
                </a:path>
              </a:pathLst>
            </a:custGeom>
            <a:solidFill>
              <a:srgbClr val="B51B83"/>
            </a:solidFill>
          </p:spPr>
        </p:sp>
        <p:sp>
          <p:nvSpPr>
            <p:cNvPr id="8" name="TextBox 8"/>
            <p:cNvSpPr txBox="1"/>
            <p:nvPr/>
          </p:nvSpPr>
          <p:spPr>
            <a:xfrm>
              <a:off x="0" y="-57150"/>
              <a:ext cx="1092172" cy="359056"/>
            </a:xfrm>
            <a:prstGeom prst="rect">
              <a:avLst/>
            </a:prstGeom>
          </p:spPr>
          <p:txBody>
            <a:bodyPr lIns="50800" tIns="50800" rIns="50800" bIns="50800" rtlCol="0" anchor="ctr"/>
            <a:lstStyle/>
            <a:p>
              <a:pPr algn="ctr">
                <a:lnSpc>
                  <a:spcPts val="3500"/>
                </a:lnSpc>
              </a:pPr>
              <a:endParaRPr/>
            </a:p>
          </p:txBody>
        </p:sp>
      </p:grpSp>
      <p:sp>
        <p:nvSpPr>
          <p:cNvPr id="10" name="AutoShape 10"/>
          <p:cNvSpPr/>
          <p:nvPr/>
        </p:nvSpPr>
        <p:spPr>
          <a:xfrm flipV="1">
            <a:off x="10225268" y="0"/>
            <a:ext cx="0" cy="1087266"/>
          </a:xfrm>
          <a:prstGeom prst="line">
            <a:avLst/>
          </a:prstGeom>
          <a:ln w="38100" cap="flat">
            <a:solidFill>
              <a:srgbClr val="FFFFFF"/>
            </a:solidFill>
            <a:prstDash val="solid"/>
            <a:headEnd type="none" w="sm" len="sm"/>
            <a:tailEnd type="none" w="sm" len="sm"/>
          </a:ln>
        </p:spPr>
      </p:sp>
      <p:sp>
        <p:nvSpPr>
          <p:cNvPr id="11" name="Freeform 11"/>
          <p:cNvSpPr/>
          <p:nvPr/>
        </p:nvSpPr>
        <p:spPr>
          <a:xfrm>
            <a:off x="-48633" y="6003248"/>
            <a:ext cx="18385266" cy="4283752"/>
          </a:xfrm>
          <a:custGeom>
            <a:avLst/>
            <a:gdLst/>
            <a:ahLst/>
            <a:cxnLst/>
            <a:rect l="l" t="t" r="r" b="b"/>
            <a:pathLst>
              <a:path w="18385266" h="4283752">
                <a:moveTo>
                  <a:pt x="0" y="0"/>
                </a:moveTo>
                <a:lnTo>
                  <a:pt x="18385266" y="0"/>
                </a:lnTo>
                <a:lnTo>
                  <a:pt x="18385266" y="4283752"/>
                </a:lnTo>
                <a:lnTo>
                  <a:pt x="0" y="4283752"/>
                </a:lnTo>
                <a:lnTo>
                  <a:pt x="0" y="0"/>
                </a:lnTo>
                <a:close/>
              </a:path>
            </a:pathLst>
          </a:custGeom>
          <a:blipFill>
            <a:blip r:embed="rId3">
              <a:alphaModFix amt="50000"/>
            </a:blip>
            <a:stretch>
              <a:fillRect l="-679" r="-1541" b="-82615"/>
            </a:stretch>
          </a:blipFill>
        </p:spPr>
      </p:sp>
      <p:sp>
        <p:nvSpPr>
          <p:cNvPr id="13" name="TextBox 13"/>
          <p:cNvSpPr txBox="1"/>
          <p:nvPr/>
        </p:nvSpPr>
        <p:spPr>
          <a:xfrm>
            <a:off x="2658259"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学校概况</a:t>
            </a:r>
          </a:p>
        </p:txBody>
      </p:sp>
      <p:sp>
        <p:nvSpPr>
          <p:cNvPr id="14" name="TextBox 14"/>
          <p:cNvSpPr txBox="1"/>
          <p:nvPr/>
        </p:nvSpPr>
        <p:spPr>
          <a:xfrm>
            <a:off x="6804090" y="4908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学科优势</a:t>
            </a:r>
          </a:p>
        </p:txBody>
      </p:sp>
      <p:sp>
        <p:nvSpPr>
          <p:cNvPr id="15" name="TextBox 15"/>
          <p:cNvSpPr txBox="1"/>
          <p:nvPr/>
        </p:nvSpPr>
        <p:spPr>
          <a:xfrm>
            <a:off x="10989032"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发展优势</a:t>
            </a:r>
          </a:p>
        </p:txBody>
      </p:sp>
      <p:sp>
        <p:nvSpPr>
          <p:cNvPr id="16" name="TextBox 16"/>
          <p:cNvSpPr txBox="1"/>
          <p:nvPr/>
        </p:nvSpPr>
        <p:spPr>
          <a:xfrm>
            <a:off x="15023596"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总结展望</a:t>
            </a:r>
          </a:p>
        </p:txBody>
      </p:sp>
      <p:sp>
        <p:nvSpPr>
          <p:cNvPr id="17" name="TextBox 17"/>
          <p:cNvSpPr txBox="1"/>
          <p:nvPr/>
        </p:nvSpPr>
        <p:spPr>
          <a:xfrm>
            <a:off x="1830357" y="3645631"/>
            <a:ext cx="14627286" cy="4499493"/>
          </a:xfrm>
          <a:prstGeom prst="rect">
            <a:avLst/>
          </a:prstGeom>
        </p:spPr>
        <p:txBody>
          <a:bodyPr lIns="0" tIns="0" rIns="0" bIns="0" rtlCol="0" anchor="t">
            <a:spAutoFit/>
          </a:bodyPr>
          <a:lstStyle/>
          <a:p>
            <a:pPr algn="l">
              <a:lnSpc>
                <a:spcPts val="7145"/>
              </a:lnSpc>
            </a:pPr>
            <a:r>
              <a:rPr lang="en-US" sz="5105">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说明：</a:t>
            </a:r>
          </a:p>
          <a:p>
            <a:pPr algn="l">
              <a:lnSpc>
                <a:spcPts val="7145"/>
              </a:lnSpc>
              <a:spcBef>
                <a:spcPct val="0"/>
              </a:spcBef>
            </a:pPr>
            <a:r>
              <a:rPr lang="en-US" sz="5105">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本PPT选取了华南农业大学的一个象征——紫荆花作为PPT主要元素与主题。总体采用紫色色调，搭配紫荆花插图与华南农业大学特色建筑。此PPT适用于答辩，汇报，教学用。</a:t>
            </a:r>
          </a:p>
        </p:txBody>
      </p:sp>
      <p:sp>
        <p:nvSpPr>
          <p:cNvPr id="32" name="AutoShape 11"/>
          <p:cNvSpPr/>
          <p:nvPr/>
        </p:nvSpPr>
        <p:spPr>
          <a:xfrm flipH="1" flipV="1">
            <a:off x="10224770" y="0"/>
            <a:ext cx="635" cy="1145540"/>
          </a:xfrm>
          <a:prstGeom prst="line">
            <a:avLst/>
          </a:prstGeom>
          <a:ln w="38100" cap="flat">
            <a:solidFill>
              <a:srgbClr val="FFFFFF"/>
            </a:solidFill>
            <a:prstDash val="solid"/>
            <a:headEnd type="none" w="sm" len="sm"/>
            <a:tailEnd type="none" w="sm" len="sm"/>
          </a:ln>
        </p:spPr>
      </p:sp>
      <p:sp>
        <p:nvSpPr>
          <p:cNvPr id="18" name="AutoShape 11"/>
          <p:cNvSpPr/>
          <p:nvPr/>
        </p:nvSpPr>
        <p:spPr>
          <a:xfrm flipH="1" flipV="1">
            <a:off x="14325600" y="-1905"/>
            <a:ext cx="635" cy="1145540"/>
          </a:xfrm>
          <a:prstGeom prst="line">
            <a:avLst/>
          </a:prstGeom>
          <a:ln w="38100" cap="flat">
            <a:solidFill>
              <a:srgbClr val="FFFFFF"/>
            </a:solidFill>
            <a:prstDash val="solid"/>
            <a:headEnd type="none" w="sm" len="sm"/>
            <a:tailEnd type="none" w="sm" len="sm"/>
          </a:ln>
        </p:spPr>
      </p:sp>
      <p:sp>
        <p:nvSpPr>
          <p:cNvPr id="19" name="AutoShape 11"/>
          <p:cNvSpPr/>
          <p:nvPr/>
        </p:nvSpPr>
        <p:spPr>
          <a:xfrm flipH="1" flipV="1">
            <a:off x="5943600" y="635"/>
            <a:ext cx="635" cy="1145540"/>
          </a:xfrm>
          <a:prstGeom prst="line">
            <a:avLst/>
          </a:prstGeom>
          <a:ln w="38100" cap="flat">
            <a:solidFill>
              <a:srgbClr val="FFFFFF"/>
            </a:solidFill>
            <a:prstDash val="soli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E1F1"/>
        </a:solidFill>
        <a:effectLst/>
      </p:bgPr>
    </p:bg>
    <p:spTree>
      <p:nvGrpSpPr>
        <p:cNvPr id="1" name=""/>
        <p:cNvGrpSpPr/>
        <p:nvPr/>
      </p:nvGrpSpPr>
      <p:grpSpPr>
        <a:xfrm>
          <a:off x="0" y="0"/>
          <a:ext cx="0" cy="0"/>
          <a:chOff x="0" y="0"/>
          <a:chExt cx="0" cy="0"/>
        </a:xfrm>
      </p:grpSpPr>
      <p:sp>
        <p:nvSpPr>
          <p:cNvPr id="2" name="Freeform 2"/>
          <p:cNvSpPr/>
          <p:nvPr/>
        </p:nvSpPr>
        <p:spPr>
          <a:xfrm>
            <a:off x="0" y="7090252"/>
            <a:ext cx="18288000" cy="3182365"/>
          </a:xfrm>
          <a:custGeom>
            <a:avLst/>
            <a:gdLst/>
            <a:ahLst/>
            <a:cxnLst/>
            <a:rect l="l" t="t" r="r" b="b"/>
            <a:pathLst>
              <a:path w="18288000" h="3182365">
                <a:moveTo>
                  <a:pt x="0" y="0"/>
                </a:moveTo>
                <a:lnTo>
                  <a:pt x="18288000" y="0"/>
                </a:lnTo>
                <a:lnTo>
                  <a:pt x="18288000" y="3182365"/>
                </a:lnTo>
                <a:lnTo>
                  <a:pt x="0" y="3182365"/>
                </a:lnTo>
                <a:lnTo>
                  <a:pt x="0" y="0"/>
                </a:lnTo>
                <a:close/>
              </a:path>
            </a:pathLst>
          </a:custGeom>
          <a:blipFill>
            <a:blip r:embed="rId2"/>
            <a:stretch>
              <a:fillRect l="-1826" t="-28041" r="-1826" b="-135536"/>
            </a:stretch>
          </a:blipFill>
        </p:spPr>
      </p:sp>
      <p:sp>
        <p:nvSpPr>
          <p:cNvPr id="20" name="Freeform 20"/>
          <p:cNvSpPr/>
          <p:nvPr/>
        </p:nvSpPr>
        <p:spPr>
          <a:xfrm rot="10267549">
            <a:off x="822659" y="6827384"/>
            <a:ext cx="1321470" cy="3439761"/>
          </a:xfrm>
          <a:custGeom>
            <a:avLst/>
            <a:gdLst/>
            <a:ahLst/>
            <a:cxnLst/>
            <a:rect l="l" t="t" r="r" b="b"/>
            <a:pathLst>
              <a:path w="1840932" h="1964643">
                <a:moveTo>
                  <a:pt x="0" y="0"/>
                </a:moveTo>
                <a:lnTo>
                  <a:pt x="1840932" y="0"/>
                </a:lnTo>
                <a:lnTo>
                  <a:pt x="1840932" y="1964643"/>
                </a:lnTo>
                <a:lnTo>
                  <a:pt x="0" y="1964643"/>
                </a:lnTo>
                <a:lnTo>
                  <a:pt x="0" y="0"/>
                </a:lnTo>
                <a:close/>
              </a:path>
            </a:pathLst>
          </a:custGeom>
          <a:blipFill>
            <a:blip r:embed="rId3">
              <a:alphaModFix amt="68000"/>
            </a:blip>
            <a:stretch>
              <a:fillRect l="-161939" t="-322965" r="-48947" b="-59219"/>
            </a:stretch>
          </a:blipFill>
        </p:spPr>
      </p:sp>
      <p:sp>
        <p:nvSpPr>
          <p:cNvPr id="3" name="Freeform 3"/>
          <p:cNvSpPr/>
          <p:nvPr/>
        </p:nvSpPr>
        <p:spPr>
          <a:xfrm>
            <a:off x="1367043" y="6797434"/>
            <a:ext cx="5129892" cy="3894314"/>
          </a:xfrm>
          <a:custGeom>
            <a:avLst/>
            <a:gdLst/>
            <a:ahLst/>
            <a:cxnLst/>
            <a:rect l="l" t="t" r="r" b="b"/>
            <a:pathLst>
              <a:path w="5129892" h="3894314">
                <a:moveTo>
                  <a:pt x="0" y="0"/>
                </a:moveTo>
                <a:lnTo>
                  <a:pt x="5129893" y="0"/>
                </a:lnTo>
                <a:lnTo>
                  <a:pt x="5129893" y="3894315"/>
                </a:lnTo>
                <a:lnTo>
                  <a:pt x="0" y="3894315"/>
                </a:lnTo>
                <a:lnTo>
                  <a:pt x="0" y="0"/>
                </a:lnTo>
                <a:close/>
              </a:path>
            </a:pathLst>
          </a:custGeom>
          <a:blipFill>
            <a:blip r:embed="rId4"/>
            <a:stretch>
              <a:fillRect t="-13109" b="-18674"/>
            </a:stretch>
          </a:blipFill>
        </p:spPr>
      </p:sp>
      <p:sp>
        <p:nvSpPr>
          <p:cNvPr id="4" name="Freeform 4"/>
          <p:cNvSpPr/>
          <p:nvPr/>
        </p:nvSpPr>
        <p:spPr>
          <a:xfrm>
            <a:off x="-10066" y="2126830"/>
            <a:ext cx="2181272" cy="4795923"/>
          </a:xfrm>
          <a:custGeom>
            <a:avLst/>
            <a:gdLst/>
            <a:ahLst/>
            <a:cxnLst/>
            <a:rect l="l" t="t" r="r" b="b"/>
            <a:pathLst>
              <a:path w="3969292" h="5754975">
                <a:moveTo>
                  <a:pt x="0" y="0"/>
                </a:moveTo>
                <a:lnTo>
                  <a:pt x="3969292" y="0"/>
                </a:lnTo>
                <a:lnTo>
                  <a:pt x="3969292" y="5754975"/>
                </a:lnTo>
                <a:lnTo>
                  <a:pt x="0" y="5754975"/>
                </a:lnTo>
                <a:lnTo>
                  <a:pt x="0" y="0"/>
                </a:lnTo>
                <a:close/>
              </a:path>
            </a:pathLst>
          </a:custGeom>
          <a:blipFill>
            <a:blip r:embed="rId5">
              <a:alphaModFix amt="38000"/>
            </a:blip>
            <a:stretch>
              <a:fillRect l="-135067" t="809" r="-4602" b="-1955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5"/>
          <p:cNvSpPr/>
          <p:nvPr/>
        </p:nvSpPr>
        <p:spPr>
          <a:xfrm rot="3037670">
            <a:off x="-696970" y="4528970"/>
            <a:ext cx="3893687" cy="5686412"/>
          </a:xfrm>
          <a:custGeom>
            <a:avLst/>
            <a:gdLst/>
            <a:ahLst/>
            <a:cxnLst/>
            <a:rect l="l" t="t" r="r" b="b"/>
            <a:pathLst>
              <a:path w="3985421" h="5778360">
                <a:moveTo>
                  <a:pt x="0" y="0"/>
                </a:moveTo>
                <a:lnTo>
                  <a:pt x="3985422" y="0"/>
                </a:lnTo>
                <a:lnTo>
                  <a:pt x="3985422" y="5778360"/>
                </a:lnTo>
                <a:lnTo>
                  <a:pt x="0" y="5778360"/>
                </a:lnTo>
                <a:lnTo>
                  <a:pt x="0" y="0"/>
                </a:lnTo>
                <a:close/>
              </a:path>
            </a:pathLst>
          </a:custGeom>
          <a:blipFill>
            <a:blip r:embed="rId5"/>
            <a:stretch>
              <a:fillRect l="-9626" r="-9626"/>
            </a:stretch>
          </a:blipFill>
        </p:spPr>
      </p:sp>
      <p:grpSp>
        <p:nvGrpSpPr>
          <p:cNvPr id="6" name="Group 6"/>
          <p:cNvGrpSpPr/>
          <p:nvPr/>
        </p:nvGrpSpPr>
        <p:grpSpPr>
          <a:xfrm>
            <a:off x="663966" y="360885"/>
            <a:ext cx="5686182" cy="1454016"/>
            <a:chOff x="0" y="0"/>
            <a:chExt cx="7581576" cy="1938688"/>
          </a:xfrm>
        </p:grpSpPr>
        <p:sp>
          <p:nvSpPr>
            <p:cNvPr id="7" name="Freeform 7"/>
            <p:cNvSpPr/>
            <p:nvPr/>
          </p:nvSpPr>
          <p:spPr>
            <a:xfrm>
              <a:off x="0" y="0"/>
              <a:ext cx="1874872" cy="1938688"/>
            </a:xfrm>
            <a:custGeom>
              <a:avLst/>
              <a:gdLst/>
              <a:ahLst/>
              <a:cxnLst/>
              <a:rect l="l" t="t" r="r" b="b"/>
              <a:pathLst>
                <a:path w="1874872" h="1938688">
                  <a:moveTo>
                    <a:pt x="0" y="0"/>
                  </a:moveTo>
                  <a:lnTo>
                    <a:pt x="1874872" y="0"/>
                  </a:lnTo>
                  <a:lnTo>
                    <a:pt x="1874872" y="1938688"/>
                  </a:lnTo>
                  <a:lnTo>
                    <a:pt x="0" y="193868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p:nvPr/>
          </p:nvSpPr>
          <p:spPr>
            <a:xfrm>
              <a:off x="2127155" y="86158"/>
              <a:ext cx="5388984" cy="1257598"/>
            </a:xfrm>
            <a:custGeom>
              <a:avLst/>
              <a:gdLst/>
              <a:ahLst/>
              <a:cxnLst/>
              <a:rect l="l" t="t" r="r" b="b"/>
              <a:pathLst>
                <a:path w="5388984" h="1257598">
                  <a:moveTo>
                    <a:pt x="0" y="0"/>
                  </a:moveTo>
                  <a:lnTo>
                    <a:pt x="5388984" y="0"/>
                  </a:lnTo>
                  <a:lnTo>
                    <a:pt x="5388984" y="1257598"/>
                  </a:lnTo>
                  <a:lnTo>
                    <a:pt x="0" y="1257598"/>
                  </a:lnTo>
                  <a:lnTo>
                    <a:pt x="0" y="0"/>
                  </a:lnTo>
                  <a:close/>
                </a:path>
              </a:pathLst>
            </a:custGeom>
            <a:blipFill>
              <a:blip r:embed="rId7"/>
              <a:stretch>
                <a:fillRect/>
              </a:stretch>
            </a:blipFill>
          </p:spPr>
        </p:sp>
        <p:sp>
          <p:nvSpPr>
            <p:cNvPr id="9" name="Freeform 9"/>
            <p:cNvSpPr/>
            <p:nvPr/>
          </p:nvSpPr>
          <p:spPr>
            <a:xfrm>
              <a:off x="2061718" y="1429122"/>
              <a:ext cx="5519859" cy="365839"/>
            </a:xfrm>
            <a:custGeom>
              <a:avLst/>
              <a:gdLst/>
              <a:ahLst/>
              <a:cxnLst/>
              <a:rect l="l" t="t" r="r" b="b"/>
              <a:pathLst>
                <a:path w="5519859" h="365839">
                  <a:moveTo>
                    <a:pt x="0" y="0"/>
                  </a:moveTo>
                  <a:lnTo>
                    <a:pt x="5519858" y="0"/>
                  </a:lnTo>
                  <a:lnTo>
                    <a:pt x="5519858" y="365839"/>
                  </a:lnTo>
                  <a:lnTo>
                    <a:pt x="0" y="365839"/>
                  </a:lnTo>
                  <a:lnTo>
                    <a:pt x="0" y="0"/>
                  </a:lnTo>
                  <a:close/>
                </a:path>
              </a:pathLst>
            </a:custGeom>
            <a:blipFill>
              <a:blip r:embed="rId8"/>
              <a:stretch>
                <a:fillRect/>
              </a:stretch>
            </a:blipFill>
          </p:spPr>
        </p:sp>
      </p:grpSp>
      <p:grpSp>
        <p:nvGrpSpPr>
          <p:cNvPr id="10" name="Group 10"/>
          <p:cNvGrpSpPr/>
          <p:nvPr/>
        </p:nvGrpSpPr>
        <p:grpSpPr>
          <a:xfrm>
            <a:off x="10005976" y="347679"/>
            <a:ext cx="7758304" cy="2802432"/>
            <a:chOff x="0" y="0"/>
            <a:chExt cx="11615513" cy="3352776"/>
          </a:xfrm>
        </p:grpSpPr>
        <p:sp>
          <p:nvSpPr>
            <p:cNvPr id="11" name="AutoShape 11"/>
            <p:cNvSpPr/>
            <p:nvPr/>
          </p:nvSpPr>
          <p:spPr>
            <a:xfrm flipV="1">
              <a:off x="6756578" y="1981176"/>
              <a:ext cx="4856213" cy="0"/>
            </a:xfrm>
            <a:prstGeom prst="line">
              <a:avLst/>
            </a:prstGeom>
            <a:ln w="304800" cap="rnd">
              <a:solidFill>
                <a:srgbClr val="B51B83"/>
              </a:solidFill>
              <a:prstDash val="sysDot"/>
              <a:headEnd type="none" w="sm" len="sm"/>
              <a:tailEnd type="none" w="sm" len="sm"/>
            </a:ln>
          </p:spPr>
        </p:sp>
        <p:sp>
          <p:nvSpPr>
            <p:cNvPr id="12" name="AutoShape 12"/>
            <p:cNvSpPr/>
            <p:nvPr/>
          </p:nvSpPr>
          <p:spPr>
            <a:xfrm>
              <a:off x="8604306" y="2590776"/>
              <a:ext cx="2895642" cy="0"/>
            </a:xfrm>
            <a:prstGeom prst="line">
              <a:avLst/>
            </a:prstGeom>
            <a:ln w="304800" cap="rnd">
              <a:solidFill>
                <a:srgbClr val="B51B83"/>
              </a:solidFill>
              <a:prstDash val="sysDot"/>
              <a:headEnd type="none" w="sm" len="sm"/>
              <a:tailEnd type="none" w="sm" len="sm"/>
            </a:ln>
          </p:spPr>
        </p:sp>
        <p:sp>
          <p:nvSpPr>
            <p:cNvPr id="13" name="AutoShape 13"/>
            <p:cNvSpPr/>
            <p:nvPr/>
          </p:nvSpPr>
          <p:spPr>
            <a:xfrm flipV="1">
              <a:off x="0" y="152400"/>
              <a:ext cx="11615513" cy="0"/>
            </a:xfrm>
            <a:prstGeom prst="line">
              <a:avLst/>
            </a:prstGeom>
            <a:ln w="304800" cap="rnd">
              <a:solidFill>
                <a:srgbClr val="B51B83"/>
              </a:solidFill>
              <a:prstDash val="sysDot"/>
              <a:headEnd type="none" w="sm" len="sm"/>
              <a:tailEnd type="none" w="sm" len="sm"/>
            </a:ln>
          </p:spPr>
        </p:sp>
        <p:sp>
          <p:nvSpPr>
            <p:cNvPr id="14" name="AutoShape 14"/>
            <p:cNvSpPr/>
            <p:nvPr/>
          </p:nvSpPr>
          <p:spPr>
            <a:xfrm>
              <a:off x="3056303" y="761976"/>
              <a:ext cx="8556487" cy="0"/>
            </a:xfrm>
            <a:prstGeom prst="line">
              <a:avLst/>
            </a:prstGeom>
            <a:ln w="304800" cap="rnd">
              <a:solidFill>
                <a:srgbClr val="B51B83"/>
              </a:solidFill>
              <a:prstDash val="sysDot"/>
              <a:headEnd type="none" w="sm" len="sm"/>
              <a:tailEnd type="none" w="sm" len="sm"/>
            </a:ln>
          </p:spPr>
        </p:sp>
        <p:sp>
          <p:nvSpPr>
            <p:cNvPr id="15" name="AutoShape 15"/>
            <p:cNvSpPr/>
            <p:nvPr/>
          </p:nvSpPr>
          <p:spPr>
            <a:xfrm>
              <a:off x="4906138" y="1371576"/>
              <a:ext cx="6706653" cy="0"/>
            </a:xfrm>
            <a:prstGeom prst="line">
              <a:avLst/>
            </a:prstGeom>
            <a:ln w="304800" cap="rnd">
              <a:solidFill>
                <a:srgbClr val="B51B83"/>
              </a:solidFill>
              <a:prstDash val="sysDot"/>
              <a:headEnd type="none" w="sm" len="sm"/>
              <a:tailEnd type="none" w="sm" len="sm"/>
            </a:ln>
          </p:spPr>
        </p:sp>
        <p:sp>
          <p:nvSpPr>
            <p:cNvPr id="16" name="AutoShape 16"/>
            <p:cNvSpPr/>
            <p:nvPr/>
          </p:nvSpPr>
          <p:spPr>
            <a:xfrm>
              <a:off x="10459688" y="3200376"/>
              <a:ext cx="1153103" cy="0"/>
            </a:xfrm>
            <a:prstGeom prst="line">
              <a:avLst/>
            </a:prstGeom>
            <a:ln w="304800" cap="rnd">
              <a:solidFill>
                <a:srgbClr val="B51B83"/>
              </a:solidFill>
              <a:prstDash val="sysDot"/>
              <a:headEnd type="none" w="sm" len="sm"/>
              <a:tailEnd type="none" w="sm" len="sm"/>
            </a:ln>
          </p:spPr>
        </p:sp>
      </p:grpSp>
      <p:sp>
        <p:nvSpPr>
          <p:cNvPr id="17" name="Freeform 17"/>
          <p:cNvSpPr/>
          <p:nvPr/>
        </p:nvSpPr>
        <p:spPr>
          <a:xfrm>
            <a:off x="5099584" y="6242684"/>
            <a:ext cx="642817" cy="503735"/>
          </a:xfrm>
          <a:custGeom>
            <a:avLst/>
            <a:gdLst/>
            <a:ahLst/>
            <a:cxnLst/>
            <a:rect l="l" t="t" r="r" b="b"/>
            <a:pathLst>
              <a:path w="642817" h="503735">
                <a:moveTo>
                  <a:pt x="0" y="0"/>
                </a:moveTo>
                <a:lnTo>
                  <a:pt x="642817" y="0"/>
                </a:lnTo>
                <a:lnTo>
                  <a:pt x="642817" y="503735"/>
                </a:lnTo>
                <a:lnTo>
                  <a:pt x="0" y="5037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8" name="Freeform 18"/>
          <p:cNvSpPr/>
          <p:nvPr/>
        </p:nvSpPr>
        <p:spPr>
          <a:xfrm>
            <a:off x="10318715" y="6141865"/>
            <a:ext cx="668182" cy="705374"/>
          </a:xfrm>
          <a:custGeom>
            <a:avLst/>
            <a:gdLst/>
            <a:ahLst/>
            <a:cxnLst/>
            <a:rect l="l" t="t" r="r" b="b"/>
            <a:pathLst>
              <a:path w="668182" h="705374">
                <a:moveTo>
                  <a:pt x="0" y="0"/>
                </a:moveTo>
                <a:lnTo>
                  <a:pt x="668181" y="0"/>
                </a:lnTo>
                <a:lnTo>
                  <a:pt x="668181" y="705374"/>
                </a:lnTo>
                <a:lnTo>
                  <a:pt x="0" y="70537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9" name="Freeform 19"/>
          <p:cNvSpPr/>
          <p:nvPr/>
        </p:nvSpPr>
        <p:spPr>
          <a:xfrm rot="6080077">
            <a:off x="972885" y="7455057"/>
            <a:ext cx="1915069" cy="2776609"/>
          </a:xfrm>
          <a:custGeom>
            <a:avLst/>
            <a:gdLst/>
            <a:ahLst/>
            <a:cxnLst/>
            <a:rect l="l" t="t" r="r" b="b"/>
            <a:pathLst>
              <a:path w="1915069" h="2776609">
                <a:moveTo>
                  <a:pt x="0" y="0"/>
                </a:moveTo>
                <a:lnTo>
                  <a:pt x="1915069" y="0"/>
                </a:lnTo>
                <a:lnTo>
                  <a:pt x="1915069" y="2776609"/>
                </a:lnTo>
                <a:lnTo>
                  <a:pt x="0" y="2776609"/>
                </a:lnTo>
                <a:lnTo>
                  <a:pt x="0" y="0"/>
                </a:lnTo>
                <a:close/>
              </a:path>
            </a:pathLst>
          </a:custGeom>
          <a:blipFill>
            <a:blip r:embed="rId5"/>
            <a:stretch>
              <a:fillRect l="-9626" r="-9626"/>
            </a:stretch>
          </a:blipFill>
        </p:spPr>
      </p:sp>
      <p:sp>
        <p:nvSpPr>
          <p:cNvPr id="21" name="TextBox 21"/>
          <p:cNvSpPr txBox="1"/>
          <p:nvPr/>
        </p:nvSpPr>
        <p:spPr>
          <a:xfrm>
            <a:off x="5099584" y="3801740"/>
            <a:ext cx="9254023" cy="1720850"/>
          </a:xfrm>
          <a:prstGeom prst="rect">
            <a:avLst/>
          </a:prstGeom>
        </p:spPr>
        <p:txBody>
          <a:bodyPr wrap="square" lIns="0" tIns="0" rIns="0" bIns="0" rtlCol="0" anchor="t">
            <a:spAutoFit/>
          </a:bodyPr>
          <a:lstStyle/>
          <a:p>
            <a:pPr marL="0" marR="0" lvl="0" indent="0" algn="ctr" defTabSz="914400" rtl="0" eaLnBrk="1" fontAlgn="auto" latinLnBrk="0" hangingPunct="1">
              <a:lnSpc>
                <a:spcPts val="13420"/>
              </a:lnSpc>
              <a:spcBef>
                <a:spcPct val="0"/>
              </a:spcBef>
              <a:spcAft>
                <a:spcPts val="0"/>
              </a:spcAft>
              <a:buClrTx/>
              <a:buSzTx/>
              <a:buFontTx/>
              <a:buNone/>
              <a:defRPr/>
            </a:pPr>
            <a:r>
              <a:rPr kumimoji="0" lang="en-US" sz="13800" b="1" i="0" u="none" strike="noStrike" kern="1200" cap="none" spc="0" normalizeH="0" baseline="0" noProof="0" dirty="0">
                <a:ln>
                  <a:noFill/>
                </a:ln>
                <a:solidFill>
                  <a:srgbClr val="000000"/>
                </a:solidFill>
                <a:effectLst/>
                <a:uLnTx/>
                <a:uFillTx/>
                <a:latin typeface="华文中宋" panose="02010600040101010101" charset="-122"/>
                <a:ea typeface="华文中宋" panose="02010600040101010101" charset="-122"/>
                <a:cs typeface="思源宋体-超粗体" panose="02020900000000000000" charset="-122"/>
                <a:sym typeface="思源宋体-超粗体" panose="02020900000000000000" charset="-122"/>
              </a:rPr>
              <a:t>THANKS</a:t>
            </a:r>
          </a:p>
        </p:txBody>
      </p:sp>
      <p:sp>
        <p:nvSpPr>
          <p:cNvPr id="23" name="TextBox 23"/>
          <p:cNvSpPr txBox="1"/>
          <p:nvPr/>
        </p:nvSpPr>
        <p:spPr>
          <a:xfrm>
            <a:off x="6193813" y="6195059"/>
            <a:ext cx="2866820" cy="461473"/>
          </a:xfrm>
          <a:prstGeom prst="rect">
            <a:avLst/>
          </a:prstGeom>
        </p:spPr>
        <p:txBody>
          <a:bodyPr wrap="square" lIns="0" tIns="0" rIns="0" bIns="0" rtlCol="0" anchor="t">
            <a:spAutoFit/>
          </a:bodyPr>
          <a:lstStyle/>
          <a:p>
            <a:pPr marL="0" marR="0" lvl="0" indent="0" algn="ctr" defTabSz="914400" rtl="0" eaLnBrk="1" fontAlgn="auto" latinLnBrk="0" hangingPunct="1">
              <a:lnSpc>
                <a:spcPts val="3950"/>
              </a:lnSpc>
              <a:spcBef>
                <a:spcPct val="0"/>
              </a:spcBef>
              <a:spcAft>
                <a:spcPts val="0"/>
              </a:spcAft>
              <a:buClrTx/>
              <a:buSzTx/>
              <a:buFontTx/>
              <a:buNone/>
              <a:defRPr/>
            </a:pPr>
            <a:r>
              <a:rPr kumimoji="0" lang="en-US" sz="2820" b="0" i="0" u="none" strike="noStrike" kern="1200" cap="none" spc="0" normalizeH="0" baseline="0" noProof="0">
                <a:ln>
                  <a:noFill/>
                </a:ln>
                <a:solidFill>
                  <a:srgbClr val="000000"/>
                </a:solidFill>
                <a:effectLst/>
                <a:uLnTx/>
                <a:uFillTx/>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汇报人：华小农</a:t>
            </a:r>
          </a:p>
        </p:txBody>
      </p:sp>
      <p:sp>
        <p:nvSpPr>
          <p:cNvPr id="24" name="TextBox 24"/>
          <p:cNvSpPr txBox="1"/>
          <p:nvPr/>
        </p:nvSpPr>
        <p:spPr>
          <a:xfrm>
            <a:off x="11434571" y="6195059"/>
            <a:ext cx="2738629" cy="461473"/>
          </a:xfrm>
          <a:prstGeom prst="rect">
            <a:avLst/>
          </a:prstGeom>
        </p:spPr>
        <p:txBody>
          <a:bodyPr wrap="square" lIns="0" tIns="0" rIns="0" bIns="0" rtlCol="0" anchor="t">
            <a:spAutoFit/>
          </a:bodyPr>
          <a:lstStyle/>
          <a:p>
            <a:pPr marL="0" marR="0" lvl="0" indent="0" algn="ctr" defTabSz="914400" rtl="0" eaLnBrk="1" fontAlgn="auto" latinLnBrk="0" hangingPunct="1">
              <a:lnSpc>
                <a:spcPts val="3950"/>
              </a:lnSpc>
              <a:spcBef>
                <a:spcPct val="0"/>
              </a:spcBef>
              <a:spcAft>
                <a:spcPts val="0"/>
              </a:spcAft>
              <a:buClrTx/>
              <a:buSzTx/>
              <a:buFontTx/>
              <a:buNone/>
              <a:defRPr/>
            </a:pPr>
            <a:r>
              <a:rPr kumimoji="0" lang="en-US" sz="2820" b="0" i="0" u="none" strike="noStrike" kern="1200" cap="none" spc="0" normalizeH="0" baseline="0" noProof="0" dirty="0">
                <a:ln>
                  <a:noFill/>
                </a:ln>
                <a:solidFill>
                  <a:srgbClr val="000000"/>
                </a:solidFill>
                <a:effectLst/>
                <a:uLnTx/>
                <a:uFillTx/>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时间：2025.5.1</a:t>
            </a: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E1F1"/>
        </a:solidFill>
        <a:effectLst/>
      </p:bgPr>
    </p:bg>
    <p:spTree>
      <p:nvGrpSpPr>
        <p:cNvPr id="1" name=""/>
        <p:cNvGrpSpPr/>
        <p:nvPr/>
      </p:nvGrpSpPr>
      <p:grpSpPr>
        <a:xfrm>
          <a:off x="0" y="0"/>
          <a:ext cx="0" cy="0"/>
          <a:chOff x="0" y="0"/>
          <a:chExt cx="0" cy="0"/>
        </a:xfrm>
      </p:grpSpPr>
      <p:grpSp>
        <p:nvGrpSpPr>
          <p:cNvPr id="2" name="Group 2"/>
          <p:cNvGrpSpPr/>
          <p:nvPr/>
        </p:nvGrpSpPr>
        <p:grpSpPr>
          <a:xfrm rot="21030890">
            <a:off x="13578201" y="3452575"/>
            <a:ext cx="5268330" cy="6885375"/>
            <a:chOff x="0" y="0"/>
            <a:chExt cx="7024440" cy="9180500"/>
          </a:xfrm>
        </p:grpSpPr>
        <p:sp>
          <p:nvSpPr>
            <p:cNvPr id="3" name="Freeform 3"/>
            <p:cNvSpPr/>
            <p:nvPr/>
          </p:nvSpPr>
          <p:spPr>
            <a:xfrm rot="903245">
              <a:off x="1175850" y="549906"/>
              <a:ext cx="5092564" cy="6494500"/>
            </a:xfrm>
            <a:custGeom>
              <a:avLst/>
              <a:gdLst/>
              <a:ahLst/>
              <a:cxnLst/>
              <a:rect l="l" t="t" r="r" b="b"/>
              <a:pathLst>
                <a:path w="5092564" h="6494500">
                  <a:moveTo>
                    <a:pt x="0" y="0"/>
                  </a:moveTo>
                  <a:lnTo>
                    <a:pt x="5092565" y="0"/>
                  </a:lnTo>
                  <a:lnTo>
                    <a:pt x="5092565" y="6494500"/>
                  </a:lnTo>
                  <a:lnTo>
                    <a:pt x="0" y="6494500"/>
                  </a:lnTo>
                  <a:lnTo>
                    <a:pt x="0" y="0"/>
                  </a:lnTo>
                  <a:close/>
                </a:path>
              </a:pathLst>
            </a:custGeom>
            <a:blipFill>
              <a:blip r:embed="rId18">
                <a:alphaModFix amt="36000"/>
              </a:blip>
              <a:stretch>
                <a:fillRect r="-4813"/>
              </a:stretch>
            </a:blipFill>
          </p:spPr>
        </p:sp>
        <p:sp>
          <p:nvSpPr>
            <p:cNvPr id="4" name="Freeform 4"/>
            <p:cNvSpPr/>
            <p:nvPr/>
          </p:nvSpPr>
          <p:spPr>
            <a:xfrm rot="-7672710">
              <a:off x="1044602" y="3825665"/>
              <a:ext cx="4078012" cy="4641194"/>
            </a:xfrm>
            <a:custGeom>
              <a:avLst/>
              <a:gdLst/>
              <a:ahLst/>
              <a:cxnLst/>
              <a:rect l="l" t="t" r="r" b="b"/>
              <a:pathLst>
                <a:path w="4078012" h="4641194">
                  <a:moveTo>
                    <a:pt x="0" y="0"/>
                  </a:moveTo>
                  <a:lnTo>
                    <a:pt x="4078012" y="0"/>
                  </a:lnTo>
                  <a:lnTo>
                    <a:pt x="4078012" y="4641194"/>
                  </a:lnTo>
                  <a:lnTo>
                    <a:pt x="0" y="4641194"/>
                  </a:lnTo>
                  <a:lnTo>
                    <a:pt x="0" y="0"/>
                  </a:lnTo>
                  <a:close/>
                </a:path>
              </a:pathLst>
            </a:custGeom>
            <a:blipFill>
              <a:blip r:embed="rId19">
                <a:alphaModFix amt="30000"/>
              </a:blip>
              <a:stretch>
                <a:fillRect/>
              </a:stretch>
            </a:blipFill>
          </p:spPr>
        </p:sp>
        <p:sp>
          <p:nvSpPr>
            <p:cNvPr id="5" name="Freeform 5"/>
            <p:cNvSpPr/>
            <p:nvPr/>
          </p:nvSpPr>
          <p:spPr>
            <a:xfrm rot="-888800">
              <a:off x="4173633" y="6751403"/>
              <a:ext cx="1799579" cy="1751548"/>
            </a:xfrm>
            <a:custGeom>
              <a:avLst/>
              <a:gdLst/>
              <a:ahLst/>
              <a:cxnLst/>
              <a:rect l="l" t="t" r="r" b="b"/>
              <a:pathLst>
                <a:path w="1799579" h="1751548">
                  <a:moveTo>
                    <a:pt x="0" y="0"/>
                  </a:moveTo>
                  <a:lnTo>
                    <a:pt x="1799579" y="0"/>
                  </a:lnTo>
                  <a:lnTo>
                    <a:pt x="1799579" y="1751547"/>
                  </a:lnTo>
                  <a:lnTo>
                    <a:pt x="0" y="1751547"/>
                  </a:lnTo>
                  <a:lnTo>
                    <a:pt x="0" y="0"/>
                  </a:lnTo>
                  <a:close/>
                </a:path>
              </a:pathLst>
            </a:custGeom>
            <a:blipFill>
              <a:blip r:embed="rId20">
                <a:alphaModFix amt="35000"/>
              </a:blip>
              <a:stretch>
                <a:fillRect l="-126118" t="-199561" r="-16000" b="-2880"/>
              </a:stretch>
            </a:blipFill>
          </p:spPr>
        </p:sp>
      </p:grpSp>
      <p:sp>
        <p:nvSpPr>
          <p:cNvPr id="6" name="Freeform 6"/>
          <p:cNvSpPr/>
          <p:nvPr/>
        </p:nvSpPr>
        <p:spPr>
          <a:xfrm>
            <a:off x="-75554" y="7411940"/>
            <a:ext cx="18363554" cy="2859865"/>
          </a:xfrm>
          <a:custGeom>
            <a:avLst/>
            <a:gdLst/>
            <a:ahLst/>
            <a:cxnLst/>
            <a:rect l="l" t="t" r="r" b="b"/>
            <a:pathLst>
              <a:path w="18363554" h="2859865">
                <a:moveTo>
                  <a:pt x="0" y="0"/>
                </a:moveTo>
                <a:lnTo>
                  <a:pt x="18363554" y="0"/>
                </a:lnTo>
                <a:lnTo>
                  <a:pt x="18363554" y="2859865"/>
                </a:lnTo>
                <a:lnTo>
                  <a:pt x="0" y="2859865"/>
                </a:lnTo>
                <a:lnTo>
                  <a:pt x="0" y="0"/>
                </a:lnTo>
                <a:close/>
              </a:path>
            </a:pathLst>
          </a:custGeom>
          <a:blipFill>
            <a:blip r:embed="rId21"/>
            <a:stretch>
              <a:fillRect t="-32974" b="-134304"/>
            </a:stretch>
          </a:blipFill>
        </p:spPr>
      </p:sp>
      <p:grpSp>
        <p:nvGrpSpPr>
          <p:cNvPr id="7" name="Group 7"/>
          <p:cNvGrpSpPr/>
          <p:nvPr/>
        </p:nvGrpSpPr>
        <p:grpSpPr>
          <a:xfrm>
            <a:off x="663966" y="360885"/>
            <a:ext cx="5686182" cy="1454016"/>
            <a:chOff x="0" y="0"/>
            <a:chExt cx="7581576" cy="1938688"/>
          </a:xfrm>
        </p:grpSpPr>
        <p:sp>
          <p:nvSpPr>
            <p:cNvPr id="8" name="Freeform 8"/>
            <p:cNvSpPr/>
            <p:nvPr/>
          </p:nvSpPr>
          <p:spPr>
            <a:xfrm>
              <a:off x="0" y="0"/>
              <a:ext cx="1874872" cy="1938688"/>
            </a:xfrm>
            <a:custGeom>
              <a:avLst/>
              <a:gdLst/>
              <a:ahLst/>
              <a:cxnLst/>
              <a:rect l="l" t="t" r="r" b="b"/>
              <a:pathLst>
                <a:path w="1874872" h="1938688">
                  <a:moveTo>
                    <a:pt x="0" y="0"/>
                  </a:moveTo>
                  <a:lnTo>
                    <a:pt x="1874872" y="0"/>
                  </a:lnTo>
                  <a:lnTo>
                    <a:pt x="1874872" y="1938688"/>
                  </a:lnTo>
                  <a:lnTo>
                    <a:pt x="0" y="1938688"/>
                  </a:lnTo>
                  <a:lnTo>
                    <a:pt x="0" y="0"/>
                  </a:lnTo>
                  <a:close/>
                </a:path>
              </a:pathLst>
            </a:custGeom>
            <a:blipFill>
              <a:blip r:embed="rId22"/>
              <a:stretch>
                <a:fillRect/>
              </a:stretch>
            </a:blipFill>
          </p:spPr>
        </p:sp>
        <p:sp>
          <p:nvSpPr>
            <p:cNvPr id="9" name="Freeform 9"/>
            <p:cNvSpPr/>
            <p:nvPr/>
          </p:nvSpPr>
          <p:spPr>
            <a:xfrm>
              <a:off x="2127155" y="86158"/>
              <a:ext cx="5388984" cy="1257598"/>
            </a:xfrm>
            <a:custGeom>
              <a:avLst/>
              <a:gdLst/>
              <a:ahLst/>
              <a:cxnLst/>
              <a:rect l="l" t="t" r="r" b="b"/>
              <a:pathLst>
                <a:path w="5388984" h="1257598">
                  <a:moveTo>
                    <a:pt x="0" y="0"/>
                  </a:moveTo>
                  <a:lnTo>
                    <a:pt x="5388984" y="0"/>
                  </a:lnTo>
                  <a:lnTo>
                    <a:pt x="5388984" y="1257598"/>
                  </a:lnTo>
                  <a:lnTo>
                    <a:pt x="0" y="1257598"/>
                  </a:lnTo>
                  <a:lnTo>
                    <a:pt x="0" y="0"/>
                  </a:lnTo>
                  <a:close/>
                </a:path>
              </a:pathLst>
            </a:custGeom>
            <a:blipFill>
              <a:blip r:embed="rId23"/>
              <a:stretch>
                <a:fillRect/>
              </a:stretch>
            </a:blipFill>
          </p:spPr>
        </p:sp>
        <p:sp>
          <p:nvSpPr>
            <p:cNvPr id="10" name="Freeform 10"/>
            <p:cNvSpPr/>
            <p:nvPr/>
          </p:nvSpPr>
          <p:spPr>
            <a:xfrm>
              <a:off x="2061718" y="1429122"/>
              <a:ext cx="5519859" cy="365839"/>
            </a:xfrm>
            <a:custGeom>
              <a:avLst/>
              <a:gdLst/>
              <a:ahLst/>
              <a:cxnLst/>
              <a:rect l="l" t="t" r="r" b="b"/>
              <a:pathLst>
                <a:path w="5519859" h="365839">
                  <a:moveTo>
                    <a:pt x="0" y="0"/>
                  </a:moveTo>
                  <a:lnTo>
                    <a:pt x="5519858" y="0"/>
                  </a:lnTo>
                  <a:lnTo>
                    <a:pt x="5519858" y="365839"/>
                  </a:lnTo>
                  <a:lnTo>
                    <a:pt x="0" y="365839"/>
                  </a:lnTo>
                  <a:lnTo>
                    <a:pt x="0" y="0"/>
                  </a:lnTo>
                  <a:close/>
                </a:path>
              </a:pathLst>
            </a:custGeom>
            <a:blipFill>
              <a:blip r:embed="rId24"/>
              <a:stretch>
                <a:fillRect/>
              </a:stretch>
            </a:blipFill>
          </p:spPr>
        </p:sp>
      </p:grpSp>
      <p:sp>
        <p:nvSpPr>
          <p:cNvPr id="11" name="Freeform 11"/>
          <p:cNvSpPr/>
          <p:nvPr/>
        </p:nvSpPr>
        <p:spPr>
          <a:xfrm rot="-5400000">
            <a:off x="12115349" y="-3142494"/>
            <a:ext cx="160621" cy="12184681"/>
          </a:xfrm>
          <a:custGeom>
            <a:avLst/>
            <a:gdLst/>
            <a:ahLst/>
            <a:cxnLst/>
            <a:rect l="l" t="t" r="r" b="b"/>
            <a:pathLst>
              <a:path w="176040" h="12184681">
                <a:moveTo>
                  <a:pt x="0" y="0"/>
                </a:moveTo>
                <a:lnTo>
                  <a:pt x="176041" y="0"/>
                </a:lnTo>
                <a:lnTo>
                  <a:pt x="176041" y="12184681"/>
                </a:lnTo>
                <a:lnTo>
                  <a:pt x="0" y="12184681"/>
                </a:lnTo>
                <a:lnTo>
                  <a:pt x="0" y="0"/>
                </a:lnTo>
                <a:close/>
              </a:path>
            </a:pathLst>
          </a:custGeom>
          <a:blipFill>
            <a:blip r:embed="rId25"/>
            <a:stretch>
              <a:fillRect l="-1252689" t="-2195" r="-891218" b="-23095"/>
            </a:stretch>
          </a:blipFill>
        </p:spPr>
        <p:txBody>
          <a:bodyPr/>
          <a:lstStyle/>
          <a:p>
            <a:endParaRPr lang="zh-CN" altLang="en-US" dirty="0"/>
          </a:p>
        </p:txBody>
      </p:sp>
      <p:sp>
        <p:nvSpPr>
          <p:cNvPr id="12" name="TextBox 12"/>
          <p:cNvSpPr txBox="1"/>
          <p:nvPr/>
        </p:nvSpPr>
        <p:spPr>
          <a:xfrm>
            <a:off x="7541176" y="1102434"/>
            <a:ext cx="3205647" cy="1652375"/>
          </a:xfrm>
          <a:prstGeom prst="rect">
            <a:avLst/>
          </a:prstGeom>
        </p:spPr>
        <p:txBody>
          <a:bodyPr lIns="0" tIns="0" rIns="0" bIns="0" rtlCol="0" anchor="t">
            <a:spAutoFit/>
          </a:bodyPr>
          <a:lstStyle/>
          <a:p>
            <a:pPr algn="ctr">
              <a:lnSpc>
                <a:spcPts val="13980"/>
              </a:lnSpc>
              <a:spcBef>
                <a:spcPct val="0"/>
              </a:spcBef>
            </a:pPr>
            <a:r>
              <a:rPr lang="en-US" sz="9985" dirty="0" err="1">
                <a:solidFill>
                  <a:srgbClr val="000000"/>
                </a:solidFill>
                <a:effectLst>
                  <a:outerShdw blurRad="38100" dist="38100" dir="2700000" algn="tl">
                    <a:srgbClr val="000000">
                      <a:alpha val="43137"/>
                    </a:srgbClr>
                  </a:outerShdw>
                </a:effectLst>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目录</a:t>
            </a:r>
            <a:endParaRPr lang="en-US" sz="9985" dirty="0">
              <a:solidFill>
                <a:srgbClr val="000000"/>
              </a:solidFill>
              <a:effectLst>
                <a:outerShdw blurRad="38100" dist="38100" dir="2700000" algn="tl">
                  <a:srgbClr val="000000">
                    <a:alpha val="43137"/>
                  </a:srgbClr>
                </a:outerShdw>
              </a:effectLst>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endParaRPr>
          </a:p>
        </p:txBody>
      </p:sp>
      <p:grpSp>
        <p:nvGrpSpPr>
          <p:cNvPr id="13" name="Group 13"/>
          <p:cNvGrpSpPr/>
          <p:nvPr>
            <p:custDataLst>
              <p:tags r:id="rId1"/>
            </p:custDataLst>
          </p:nvPr>
        </p:nvGrpSpPr>
        <p:grpSpPr>
          <a:xfrm>
            <a:off x="3507058" y="3672940"/>
            <a:ext cx="4345800" cy="1397560"/>
            <a:chOff x="0" y="-123825"/>
            <a:chExt cx="5794400" cy="1863413"/>
          </a:xfrm>
        </p:grpSpPr>
        <p:sp>
          <p:nvSpPr>
            <p:cNvPr id="14" name="TextBox 14"/>
            <p:cNvSpPr txBox="1"/>
            <p:nvPr>
              <p:custDataLst>
                <p:tags r:id="rId14"/>
              </p:custDataLst>
            </p:nvPr>
          </p:nvSpPr>
          <p:spPr>
            <a:xfrm>
              <a:off x="1065813" y="-123825"/>
              <a:ext cx="4728587" cy="1350433"/>
            </a:xfrm>
            <a:prstGeom prst="rect">
              <a:avLst/>
            </a:prstGeom>
          </p:spPr>
          <p:txBody>
            <a:bodyPr lIns="0" tIns="0" rIns="0" bIns="0" rtlCol="0" anchor="t">
              <a:spAutoFit/>
            </a:bodyPr>
            <a:lstStyle/>
            <a:p>
              <a:pPr algn="ctr">
                <a:lnSpc>
                  <a:spcPts val="7900"/>
                </a:lnSpc>
                <a:spcBef>
                  <a:spcPct val="0"/>
                </a:spcBef>
              </a:pPr>
              <a:r>
                <a:rPr lang="en-US" sz="5645" b="1">
                  <a:solidFill>
                    <a:srgbClr val="000000"/>
                  </a:solidFill>
                  <a:latin typeface="华文中宋" panose="02010600040101010101" charset="-122"/>
                  <a:ea typeface="华文中宋" panose="02010600040101010101" charset="-122"/>
                  <a:cs typeface="思源宋体-超粗体" panose="02020900000000000000" charset="-122"/>
                  <a:sym typeface="思源宋体-超粗体" panose="02020900000000000000" charset="-122"/>
                </a:rPr>
                <a:t>学校概况</a:t>
              </a:r>
            </a:p>
          </p:txBody>
        </p:sp>
        <p:sp>
          <p:nvSpPr>
            <p:cNvPr id="15" name="TextBox 15"/>
            <p:cNvSpPr txBox="1"/>
            <p:nvPr>
              <p:custDataLst>
                <p:tags r:id="rId15"/>
              </p:custDataLst>
            </p:nvPr>
          </p:nvSpPr>
          <p:spPr>
            <a:xfrm>
              <a:off x="1419872" y="1141842"/>
              <a:ext cx="3762340" cy="597746"/>
            </a:xfrm>
            <a:prstGeom prst="rect">
              <a:avLst/>
            </a:prstGeom>
          </p:spPr>
          <p:txBody>
            <a:bodyPr wrap="square" lIns="0" tIns="0" rIns="0" bIns="0" rtlCol="0" anchor="t">
              <a:spAutoFit/>
            </a:bodyPr>
            <a:lstStyle/>
            <a:p>
              <a:pPr algn="ctr">
                <a:lnSpc>
                  <a:spcPts val="3500"/>
                </a:lnSpc>
                <a:spcBef>
                  <a:spcPct val="0"/>
                </a:spcBef>
              </a:pPr>
              <a:r>
                <a:rPr lang="en-US" sz="2500" b="1" dirty="0">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School Overview</a:t>
              </a:r>
            </a:p>
          </p:txBody>
        </p:sp>
        <p:sp>
          <p:nvSpPr>
            <p:cNvPr id="16" name="TextBox 16"/>
            <p:cNvSpPr txBox="1"/>
            <p:nvPr>
              <p:custDataLst>
                <p:tags r:id="rId16"/>
              </p:custDataLst>
            </p:nvPr>
          </p:nvSpPr>
          <p:spPr>
            <a:xfrm>
              <a:off x="0" y="-119247"/>
              <a:ext cx="1328527" cy="1599574"/>
            </a:xfrm>
            <a:prstGeom prst="rect">
              <a:avLst/>
            </a:prstGeom>
          </p:spPr>
          <p:txBody>
            <a:bodyPr lIns="0" tIns="0" rIns="0" bIns="0" rtlCol="0" anchor="t">
              <a:spAutoFit/>
            </a:bodyPr>
            <a:lstStyle/>
            <a:p>
              <a:pPr algn="ctr">
                <a:lnSpc>
                  <a:spcPts val="10000"/>
                </a:lnSpc>
                <a:spcBef>
                  <a:spcPct val="0"/>
                </a:spcBef>
              </a:pPr>
              <a:r>
                <a:rPr lang="en-US" sz="7145">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1.</a:t>
              </a:r>
            </a:p>
          </p:txBody>
        </p:sp>
      </p:grpSp>
      <p:grpSp>
        <p:nvGrpSpPr>
          <p:cNvPr id="17" name="Group 17"/>
          <p:cNvGrpSpPr/>
          <p:nvPr>
            <p:custDataLst>
              <p:tags r:id="rId2"/>
            </p:custDataLst>
          </p:nvPr>
        </p:nvGrpSpPr>
        <p:grpSpPr>
          <a:xfrm>
            <a:off x="10378061" y="3672940"/>
            <a:ext cx="4677203" cy="1384569"/>
            <a:chOff x="0" y="-123825"/>
            <a:chExt cx="6236271" cy="1846092"/>
          </a:xfrm>
        </p:grpSpPr>
        <p:sp>
          <p:nvSpPr>
            <p:cNvPr id="18" name="TextBox 18"/>
            <p:cNvSpPr txBox="1"/>
            <p:nvPr>
              <p:custDataLst>
                <p:tags r:id="rId11"/>
              </p:custDataLst>
            </p:nvPr>
          </p:nvSpPr>
          <p:spPr>
            <a:xfrm>
              <a:off x="1065813" y="-123825"/>
              <a:ext cx="4728587" cy="1350433"/>
            </a:xfrm>
            <a:prstGeom prst="rect">
              <a:avLst/>
            </a:prstGeom>
          </p:spPr>
          <p:txBody>
            <a:bodyPr lIns="0" tIns="0" rIns="0" bIns="0" rtlCol="0" anchor="t">
              <a:spAutoFit/>
            </a:bodyPr>
            <a:lstStyle/>
            <a:p>
              <a:pPr algn="ctr">
                <a:lnSpc>
                  <a:spcPts val="7900"/>
                </a:lnSpc>
                <a:spcBef>
                  <a:spcPct val="0"/>
                </a:spcBef>
              </a:pPr>
              <a:r>
                <a:rPr lang="en-US" sz="5645" b="1">
                  <a:solidFill>
                    <a:srgbClr val="000000"/>
                  </a:solidFill>
                  <a:latin typeface="华文中宋" panose="02010600040101010101" charset="-122"/>
                  <a:ea typeface="华文中宋" panose="02010600040101010101" charset="-122"/>
                  <a:cs typeface="思源宋体-超粗体" panose="02020900000000000000" charset="-122"/>
                  <a:sym typeface="思源宋体-超粗体" panose="02020900000000000000" charset="-122"/>
                </a:rPr>
                <a:t>学科优势</a:t>
              </a:r>
              <a:endParaRPr lang="en-US" sz="5645" b="1">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endParaRPr>
            </a:p>
          </p:txBody>
        </p:sp>
        <p:sp>
          <p:nvSpPr>
            <p:cNvPr id="19" name="TextBox 19"/>
            <p:cNvSpPr txBox="1"/>
            <p:nvPr>
              <p:custDataLst>
                <p:tags r:id="rId12"/>
              </p:custDataLst>
            </p:nvPr>
          </p:nvSpPr>
          <p:spPr>
            <a:xfrm>
              <a:off x="1328527" y="1124520"/>
              <a:ext cx="4907744" cy="597747"/>
            </a:xfrm>
            <a:prstGeom prst="rect">
              <a:avLst/>
            </a:prstGeom>
          </p:spPr>
          <p:txBody>
            <a:bodyPr lIns="0" tIns="0" rIns="0" bIns="0" rtlCol="0" anchor="t">
              <a:spAutoFit/>
            </a:bodyPr>
            <a:lstStyle/>
            <a:p>
              <a:pPr algn="ctr">
                <a:lnSpc>
                  <a:spcPts val="3500"/>
                </a:lnSpc>
                <a:spcBef>
                  <a:spcPct val="0"/>
                </a:spcBef>
              </a:pPr>
              <a:r>
                <a:rPr lang="en-US" sz="2500" b="1" dirty="0">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Discipline advantages</a:t>
              </a:r>
            </a:p>
          </p:txBody>
        </p:sp>
        <p:sp>
          <p:nvSpPr>
            <p:cNvPr id="20" name="TextBox 20"/>
            <p:cNvSpPr txBox="1"/>
            <p:nvPr>
              <p:custDataLst>
                <p:tags r:id="rId13"/>
              </p:custDataLst>
            </p:nvPr>
          </p:nvSpPr>
          <p:spPr>
            <a:xfrm>
              <a:off x="0" y="-119247"/>
              <a:ext cx="1328527" cy="1599574"/>
            </a:xfrm>
            <a:prstGeom prst="rect">
              <a:avLst/>
            </a:prstGeom>
          </p:spPr>
          <p:txBody>
            <a:bodyPr lIns="0" tIns="0" rIns="0" bIns="0" rtlCol="0" anchor="t">
              <a:spAutoFit/>
            </a:bodyPr>
            <a:lstStyle/>
            <a:p>
              <a:pPr algn="ctr">
                <a:lnSpc>
                  <a:spcPts val="10000"/>
                </a:lnSpc>
                <a:spcBef>
                  <a:spcPct val="0"/>
                </a:spcBef>
              </a:pPr>
              <a:r>
                <a:rPr lang="en-US" sz="7145">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2.</a:t>
              </a:r>
            </a:p>
          </p:txBody>
        </p:sp>
      </p:grpSp>
      <p:grpSp>
        <p:nvGrpSpPr>
          <p:cNvPr id="21" name="Group 21"/>
          <p:cNvGrpSpPr/>
          <p:nvPr>
            <p:custDataLst>
              <p:tags r:id="rId3"/>
            </p:custDataLst>
          </p:nvPr>
        </p:nvGrpSpPr>
        <p:grpSpPr>
          <a:xfrm>
            <a:off x="3507058" y="6291988"/>
            <a:ext cx="5031233" cy="1421236"/>
            <a:chOff x="0" y="-123825"/>
            <a:chExt cx="6708311" cy="1894982"/>
          </a:xfrm>
        </p:grpSpPr>
        <p:sp>
          <p:nvSpPr>
            <p:cNvPr id="22" name="TextBox 22"/>
            <p:cNvSpPr txBox="1"/>
            <p:nvPr>
              <p:custDataLst>
                <p:tags r:id="rId8"/>
              </p:custDataLst>
            </p:nvPr>
          </p:nvSpPr>
          <p:spPr>
            <a:xfrm>
              <a:off x="1065813" y="-123825"/>
              <a:ext cx="4728587" cy="1350434"/>
            </a:xfrm>
            <a:prstGeom prst="rect">
              <a:avLst/>
            </a:prstGeom>
          </p:spPr>
          <p:txBody>
            <a:bodyPr lIns="0" tIns="0" rIns="0" bIns="0" rtlCol="0" anchor="t">
              <a:spAutoFit/>
            </a:bodyPr>
            <a:lstStyle/>
            <a:p>
              <a:pPr algn="ctr">
                <a:lnSpc>
                  <a:spcPts val="7900"/>
                </a:lnSpc>
                <a:spcBef>
                  <a:spcPct val="0"/>
                </a:spcBef>
              </a:pPr>
              <a:r>
                <a:rPr lang="en-US" sz="5645" b="1">
                  <a:solidFill>
                    <a:srgbClr val="000000"/>
                  </a:solidFill>
                  <a:latin typeface="华文中宋" panose="02010600040101010101" charset="-122"/>
                  <a:ea typeface="华文中宋" panose="02010600040101010101" charset="-122"/>
                  <a:cs typeface="思源宋体-超粗体" panose="02020900000000000000" charset="-122"/>
                  <a:sym typeface="思源宋体-超粗体" panose="02020900000000000000" charset="-122"/>
                </a:rPr>
                <a:t>发展优势</a:t>
              </a:r>
              <a:endParaRPr lang="en-US" sz="5645">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endParaRPr>
            </a:p>
          </p:txBody>
        </p:sp>
        <p:sp>
          <p:nvSpPr>
            <p:cNvPr id="23" name="TextBox 23"/>
            <p:cNvSpPr txBox="1"/>
            <p:nvPr>
              <p:custDataLst>
                <p:tags r:id="rId9"/>
              </p:custDataLst>
            </p:nvPr>
          </p:nvSpPr>
          <p:spPr>
            <a:xfrm>
              <a:off x="911915" y="1173410"/>
              <a:ext cx="5796396" cy="597747"/>
            </a:xfrm>
            <a:prstGeom prst="rect">
              <a:avLst/>
            </a:prstGeom>
          </p:spPr>
          <p:txBody>
            <a:bodyPr lIns="0" tIns="0" rIns="0" bIns="0" rtlCol="0" anchor="t">
              <a:spAutoFit/>
            </a:bodyPr>
            <a:lstStyle/>
            <a:p>
              <a:pPr algn="ctr">
                <a:lnSpc>
                  <a:spcPts val="3500"/>
                </a:lnSpc>
                <a:spcBef>
                  <a:spcPct val="0"/>
                </a:spcBef>
              </a:pPr>
              <a:r>
                <a:rPr lang="en-US" sz="2500" b="1">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Development advantages</a:t>
              </a:r>
            </a:p>
          </p:txBody>
        </p:sp>
        <p:sp>
          <p:nvSpPr>
            <p:cNvPr id="24" name="TextBox 24"/>
            <p:cNvSpPr txBox="1"/>
            <p:nvPr>
              <p:custDataLst>
                <p:tags r:id="rId10"/>
              </p:custDataLst>
            </p:nvPr>
          </p:nvSpPr>
          <p:spPr>
            <a:xfrm>
              <a:off x="0" y="-119247"/>
              <a:ext cx="1328527" cy="1599574"/>
            </a:xfrm>
            <a:prstGeom prst="rect">
              <a:avLst/>
            </a:prstGeom>
          </p:spPr>
          <p:txBody>
            <a:bodyPr lIns="0" tIns="0" rIns="0" bIns="0" rtlCol="0" anchor="t">
              <a:spAutoFit/>
            </a:bodyPr>
            <a:lstStyle/>
            <a:p>
              <a:pPr algn="ctr">
                <a:lnSpc>
                  <a:spcPts val="10000"/>
                </a:lnSpc>
                <a:spcBef>
                  <a:spcPct val="0"/>
                </a:spcBef>
              </a:pPr>
              <a:r>
                <a:rPr lang="en-US" sz="7145">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3.</a:t>
              </a:r>
            </a:p>
          </p:txBody>
        </p:sp>
      </p:grpSp>
      <p:grpSp>
        <p:nvGrpSpPr>
          <p:cNvPr id="25" name="Group 25"/>
          <p:cNvGrpSpPr/>
          <p:nvPr>
            <p:custDataLst>
              <p:tags r:id="rId4"/>
            </p:custDataLst>
          </p:nvPr>
        </p:nvGrpSpPr>
        <p:grpSpPr>
          <a:xfrm>
            <a:off x="10378061" y="6291988"/>
            <a:ext cx="4790568" cy="1420601"/>
            <a:chOff x="0" y="-123825"/>
            <a:chExt cx="6387424" cy="1894136"/>
          </a:xfrm>
        </p:grpSpPr>
        <p:sp>
          <p:nvSpPr>
            <p:cNvPr id="26" name="TextBox 26"/>
            <p:cNvSpPr txBox="1"/>
            <p:nvPr>
              <p:custDataLst>
                <p:tags r:id="rId5"/>
              </p:custDataLst>
            </p:nvPr>
          </p:nvSpPr>
          <p:spPr>
            <a:xfrm>
              <a:off x="1065813" y="-123825"/>
              <a:ext cx="4728587" cy="1350434"/>
            </a:xfrm>
            <a:prstGeom prst="rect">
              <a:avLst/>
            </a:prstGeom>
          </p:spPr>
          <p:txBody>
            <a:bodyPr lIns="0" tIns="0" rIns="0" bIns="0" rtlCol="0" anchor="t">
              <a:spAutoFit/>
            </a:bodyPr>
            <a:lstStyle/>
            <a:p>
              <a:pPr algn="ctr">
                <a:lnSpc>
                  <a:spcPts val="7900"/>
                </a:lnSpc>
                <a:spcBef>
                  <a:spcPct val="0"/>
                </a:spcBef>
              </a:pPr>
              <a:r>
                <a:rPr lang="en-US" sz="5645" b="1">
                  <a:solidFill>
                    <a:srgbClr val="000000"/>
                  </a:solidFill>
                  <a:latin typeface="华文中宋" panose="02010600040101010101" charset="-122"/>
                  <a:ea typeface="华文中宋" panose="02010600040101010101" charset="-122"/>
                  <a:cs typeface="思源宋体-超粗体" panose="02020900000000000000" charset="-122"/>
                  <a:sym typeface="思源宋体-超粗体" panose="02020900000000000000" charset="-122"/>
                </a:rPr>
                <a:t>总结展望</a:t>
              </a:r>
              <a:endParaRPr lang="en-US" sz="5645">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endParaRPr>
            </a:p>
          </p:txBody>
        </p:sp>
        <p:sp>
          <p:nvSpPr>
            <p:cNvPr id="27" name="TextBox 27"/>
            <p:cNvSpPr txBox="1"/>
            <p:nvPr>
              <p:custDataLst>
                <p:tags r:id="rId6"/>
              </p:custDataLst>
            </p:nvPr>
          </p:nvSpPr>
          <p:spPr>
            <a:xfrm>
              <a:off x="591028" y="1172564"/>
              <a:ext cx="5796396" cy="597747"/>
            </a:xfrm>
            <a:prstGeom prst="rect">
              <a:avLst/>
            </a:prstGeom>
          </p:spPr>
          <p:txBody>
            <a:bodyPr lIns="0" tIns="0" rIns="0" bIns="0" rtlCol="0" anchor="t">
              <a:spAutoFit/>
            </a:bodyPr>
            <a:lstStyle/>
            <a:p>
              <a:pPr algn="ctr">
                <a:lnSpc>
                  <a:spcPts val="3500"/>
                </a:lnSpc>
                <a:spcBef>
                  <a:spcPct val="0"/>
                </a:spcBef>
              </a:pPr>
              <a:r>
                <a:rPr lang="en-US" sz="2500" b="1">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Summarize and outlook</a:t>
              </a:r>
            </a:p>
          </p:txBody>
        </p:sp>
        <p:sp>
          <p:nvSpPr>
            <p:cNvPr id="28" name="TextBox 28"/>
            <p:cNvSpPr txBox="1"/>
            <p:nvPr>
              <p:custDataLst>
                <p:tags r:id="rId7"/>
              </p:custDataLst>
            </p:nvPr>
          </p:nvSpPr>
          <p:spPr>
            <a:xfrm>
              <a:off x="0" y="-119247"/>
              <a:ext cx="1328527" cy="1599574"/>
            </a:xfrm>
            <a:prstGeom prst="rect">
              <a:avLst/>
            </a:prstGeom>
          </p:spPr>
          <p:txBody>
            <a:bodyPr lIns="0" tIns="0" rIns="0" bIns="0" rtlCol="0" anchor="t">
              <a:spAutoFit/>
            </a:bodyPr>
            <a:lstStyle/>
            <a:p>
              <a:pPr algn="ctr">
                <a:lnSpc>
                  <a:spcPts val="10000"/>
                </a:lnSpc>
                <a:spcBef>
                  <a:spcPct val="0"/>
                </a:spcBef>
              </a:pPr>
              <a:r>
                <a:rPr lang="en-US" sz="7145">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4.</a:t>
              </a:r>
            </a:p>
          </p:txBody>
        </p:sp>
      </p:grpSp>
      <p:sp>
        <p:nvSpPr>
          <p:cNvPr id="29" name="Freeform 29"/>
          <p:cNvSpPr/>
          <p:nvPr/>
        </p:nvSpPr>
        <p:spPr>
          <a:xfrm rot="5400000">
            <a:off x="6023010" y="-3142493"/>
            <a:ext cx="160619" cy="12184682"/>
          </a:xfrm>
          <a:custGeom>
            <a:avLst/>
            <a:gdLst/>
            <a:ahLst/>
            <a:cxnLst/>
            <a:rect l="l" t="t" r="r" b="b"/>
            <a:pathLst>
              <a:path w="174265" h="12061784">
                <a:moveTo>
                  <a:pt x="0" y="0"/>
                </a:moveTo>
                <a:lnTo>
                  <a:pt x="174264" y="0"/>
                </a:lnTo>
                <a:lnTo>
                  <a:pt x="174264" y="12061784"/>
                </a:lnTo>
                <a:lnTo>
                  <a:pt x="0" y="12061784"/>
                </a:lnTo>
                <a:lnTo>
                  <a:pt x="0" y="0"/>
                </a:lnTo>
                <a:close/>
              </a:path>
            </a:pathLst>
          </a:custGeom>
          <a:blipFill>
            <a:blip r:embed="rId25"/>
            <a:stretch>
              <a:fillRect l="-1152689" t="-2195" r="-991218" b="-23095"/>
            </a:stretch>
          </a:blipFill>
        </p:spPr>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E1F1"/>
        </a:solidFill>
        <a:effectLst/>
      </p:bgPr>
    </p:bg>
    <p:spTree>
      <p:nvGrpSpPr>
        <p:cNvPr id="1" name=""/>
        <p:cNvGrpSpPr/>
        <p:nvPr/>
      </p:nvGrpSpPr>
      <p:grpSpPr>
        <a:xfrm>
          <a:off x="0" y="0"/>
          <a:ext cx="0" cy="0"/>
          <a:chOff x="0" y="0"/>
          <a:chExt cx="0" cy="0"/>
        </a:xfrm>
      </p:grpSpPr>
      <p:grpSp>
        <p:nvGrpSpPr>
          <p:cNvPr id="2" name="Group 2"/>
          <p:cNvGrpSpPr/>
          <p:nvPr/>
        </p:nvGrpSpPr>
        <p:grpSpPr>
          <a:xfrm>
            <a:off x="663966" y="360885"/>
            <a:ext cx="5686182" cy="1454016"/>
            <a:chOff x="0" y="0"/>
            <a:chExt cx="7581576" cy="1938688"/>
          </a:xfrm>
        </p:grpSpPr>
        <p:sp>
          <p:nvSpPr>
            <p:cNvPr id="3" name="Freeform 3"/>
            <p:cNvSpPr/>
            <p:nvPr/>
          </p:nvSpPr>
          <p:spPr>
            <a:xfrm>
              <a:off x="0" y="0"/>
              <a:ext cx="1874872" cy="1938688"/>
            </a:xfrm>
            <a:custGeom>
              <a:avLst/>
              <a:gdLst/>
              <a:ahLst/>
              <a:cxnLst/>
              <a:rect l="l" t="t" r="r" b="b"/>
              <a:pathLst>
                <a:path w="1874872" h="1938688">
                  <a:moveTo>
                    <a:pt x="0" y="0"/>
                  </a:moveTo>
                  <a:lnTo>
                    <a:pt x="1874872" y="0"/>
                  </a:lnTo>
                  <a:lnTo>
                    <a:pt x="1874872" y="1938688"/>
                  </a:lnTo>
                  <a:lnTo>
                    <a:pt x="0" y="1938688"/>
                  </a:lnTo>
                  <a:lnTo>
                    <a:pt x="0" y="0"/>
                  </a:lnTo>
                  <a:close/>
                </a:path>
              </a:pathLst>
            </a:custGeom>
            <a:blipFill>
              <a:blip r:embed="rId2"/>
              <a:stretch>
                <a:fillRect/>
              </a:stretch>
            </a:blipFill>
          </p:spPr>
        </p:sp>
        <p:sp>
          <p:nvSpPr>
            <p:cNvPr id="4" name="Freeform 4"/>
            <p:cNvSpPr/>
            <p:nvPr/>
          </p:nvSpPr>
          <p:spPr>
            <a:xfrm>
              <a:off x="2127155" y="86158"/>
              <a:ext cx="5388984" cy="1257598"/>
            </a:xfrm>
            <a:custGeom>
              <a:avLst/>
              <a:gdLst/>
              <a:ahLst/>
              <a:cxnLst/>
              <a:rect l="l" t="t" r="r" b="b"/>
              <a:pathLst>
                <a:path w="5388984" h="1257598">
                  <a:moveTo>
                    <a:pt x="0" y="0"/>
                  </a:moveTo>
                  <a:lnTo>
                    <a:pt x="5388984" y="0"/>
                  </a:lnTo>
                  <a:lnTo>
                    <a:pt x="5388984" y="1257598"/>
                  </a:lnTo>
                  <a:lnTo>
                    <a:pt x="0" y="1257598"/>
                  </a:lnTo>
                  <a:lnTo>
                    <a:pt x="0" y="0"/>
                  </a:lnTo>
                  <a:close/>
                </a:path>
              </a:pathLst>
            </a:custGeom>
            <a:blipFill>
              <a:blip r:embed="rId3"/>
              <a:stretch>
                <a:fillRect/>
              </a:stretch>
            </a:blipFill>
          </p:spPr>
        </p:sp>
        <p:sp>
          <p:nvSpPr>
            <p:cNvPr id="5" name="Freeform 5"/>
            <p:cNvSpPr/>
            <p:nvPr/>
          </p:nvSpPr>
          <p:spPr>
            <a:xfrm>
              <a:off x="2061718" y="1429122"/>
              <a:ext cx="5519859" cy="365839"/>
            </a:xfrm>
            <a:custGeom>
              <a:avLst/>
              <a:gdLst/>
              <a:ahLst/>
              <a:cxnLst/>
              <a:rect l="l" t="t" r="r" b="b"/>
              <a:pathLst>
                <a:path w="5519859" h="365839">
                  <a:moveTo>
                    <a:pt x="0" y="0"/>
                  </a:moveTo>
                  <a:lnTo>
                    <a:pt x="5519858" y="0"/>
                  </a:lnTo>
                  <a:lnTo>
                    <a:pt x="5519858" y="365839"/>
                  </a:lnTo>
                  <a:lnTo>
                    <a:pt x="0" y="365839"/>
                  </a:lnTo>
                  <a:lnTo>
                    <a:pt x="0" y="0"/>
                  </a:lnTo>
                  <a:close/>
                </a:path>
              </a:pathLst>
            </a:custGeom>
            <a:blipFill>
              <a:blip r:embed="rId4"/>
              <a:stretch>
                <a:fillRect/>
              </a:stretch>
            </a:blipFill>
          </p:spPr>
        </p:sp>
      </p:grpSp>
      <p:sp>
        <p:nvSpPr>
          <p:cNvPr id="6" name="Freeform 6"/>
          <p:cNvSpPr/>
          <p:nvPr/>
        </p:nvSpPr>
        <p:spPr>
          <a:xfrm>
            <a:off x="-75554" y="7390327"/>
            <a:ext cx="18363554" cy="2859865"/>
          </a:xfrm>
          <a:custGeom>
            <a:avLst/>
            <a:gdLst/>
            <a:ahLst/>
            <a:cxnLst/>
            <a:rect l="l" t="t" r="r" b="b"/>
            <a:pathLst>
              <a:path w="18363554" h="2859865">
                <a:moveTo>
                  <a:pt x="0" y="0"/>
                </a:moveTo>
                <a:lnTo>
                  <a:pt x="18363554" y="0"/>
                </a:lnTo>
                <a:lnTo>
                  <a:pt x="18363554" y="2859865"/>
                </a:lnTo>
                <a:lnTo>
                  <a:pt x="0" y="2859865"/>
                </a:lnTo>
                <a:lnTo>
                  <a:pt x="0" y="0"/>
                </a:lnTo>
                <a:close/>
              </a:path>
            </a:pathLst>
          </a:custGeom>
          <a:blipFill>
            <a:blip r:embed="rId5"/>
            <a:stretch>
              <a:fillRect t="-32974" b="-134304"/>
            </a:stretch>
          </a:blipFill>
        </p:spPr>
      </p:sp>
      <p:sp>
        <p:nvSpPr>
          <p:cNvPr id="7" name="Freeform 7"/>
          <p:cNvSpPr/>
          <p:nvPr/>
        </p:nvSpPr>
        <p:spPr>
          <a:xfrm>
            <a:off x="14478000" y="4991100"/>
            <a:ext cx="5438704" cy="5441006"/>
          </a:xfrm>
          <a:custGeom>
            <a:avLst/>
            <a:gdLst/>
            <a:ahLst/>
            <a:cxnLst/>
            <a:rect l="l" t="t" r="r" b="b"/>
            <a:pathLst>
              <a:path w="5438704" h="5441006">
                <a:moveTo>
                  <a:pt x="0" y="0"/>
                </a:moveTo>
                <a:lnTo>
                  <a:pt x="5438704" y="0"/>
                </a:lnTo>
                <a:lnTo>
                  <a:pt x="5438704" y="5441006"/>
                </a:lnTo>
                <a:lnTo>
                  <a:pt x="0" y="5441006"/>
                </a:lnTo>
                <a:lnTo>
                  <a:pt x="0" y="0"/>
                </a:lnTo>
                <a:close/>
              </a:path>
            </a:pathLst>
          </a:custGeom>
          <a:blipFill>
            <a:blip r:embed="rId6"/>
            <a:stretch>
              <a:fillRect/>
            </a:stretch>
          </a:blipFill>
        </p:spPr>
      </p:sp>
      <p:sp>
        <p:nvSpPr>
          <p:cNvPr id="8" name="TextBox 8"/>
          <p:cNvSpPr txBox="1"/>
          <p:nvPr/>
        </p:nvSpPr>
        <p:spPr>
          <a:xfrm>
            <a:off x="6301340" y="2476330"/>
            <a:ext cx="5697396" cy="1819910"/>
          </a:xfrm>
          <a:prstGeom prst="rect">
            <a:avLst/>
          </a:prstGeom>
        </p:spPr>
        <p:txBody>
          <a:bodyPr wrap="square" lIns="0" tIns="0" rIns="0" bIns="0" rtlCol="0" anchor="t">
            <a:spAutoFit/>
          </a:bodyPr>
          <a:lstStyle/>
          <a:p>
            <a:pPr algn="ctr">
              <a:lnSpc>
                <a:spcPts val="14195"/>
              </a:lnSpc>
              <a:spcBef>
                <a:spcPct val="0"/>
              </a:spcBef>
            </a:pPr>
            <a:r>
              <a:rPr lang="en-US" sz="14500" b="1" dirty="0">
                <a:solidFill>
                  <a:srgbClr val="B61F85"/>
                </a:solidFill>
                <a:latin typeface="黑体" panose="02010609060101010101" charset="-122"/>
                <a:ea typeface="黑体" panose="02010609060101010101" charset="-122"/>
                <a:cs typeface="思源宋体-超粗体" panose="02020900000000000000" charset="-122"/>
                <a:sym typeface="思源宋体-超粗体" panose="02020900000000000000" charset="-122"/>
              </a:rPr>
              <a:t>PART 1</a:t>
            </a:r>
          </a:p>
        </p:txBody>
      </p:sp>
      <p:grpSp>
        <p:nvGrpSpPr>
          <p:cNvPr id="9" name="Group 9"/>
          <p:cNvGrpSpPr/>
          <p:nvPr/>
        </p:nvGrpSpPr>
        <p:grpSpPr>
          <a:xfrm>
            <a:off x="4819147" y="4196034"/>
            <a:ext cx="8571865" cy="3302635"/>
            <a:chOff x="-653627" y="-228600"/>
            <a:chExt cx="11429153" cy="4403512"/>
          </a:xfrm>
        </p:grpSpPr>
        <p:sp>
          <p:nvSpPr>
            <p:cNvPr id="10" name="TextBox 10"/>
            <p:cNvSpPr txBox="1"/>
            <p:nvPr/>
          </p:nvSpPr>
          <p:spPr>
            <a:xfrm>
              <a:off x="0" y="-228600"/>
              <a:ext cx="10225688" cy="2749126"/>
            </a:xfrm>
            <a:prstGeom prst="rect">
              <a:avLst/>
            </a:prstGeom>
          </p:spPr>
          <p:txBody>
            <a:bodyPr lIns="0" tIns="0" rIns="0" bIns="0" rtlCol="0" anchor="t">
              <a:spAutoFit/>
            </a:bodyPr>
            <a:lstStyle/>
            <a:p>
              <a:pPr algn="ctr">
                <a:lnSpc>
                  <a:spcPts val="16080"/>
                </a:lnSpc>
                <a:spcBef>
                  <a:spcPct val="0"/>
                </a:spcBef>
              </a:pPr>
              <a:r>
                <a:rPr lang="en-US" sz="11485">
                  <a:solidFill>
                    <a:srgbClr val="000000"/>
                  </a:solidFill>
                  <a:latin typeface="华文中宋" panose="02010600040101010101" charset="-122"/>
                  <a:ea typeface="华文中宋" panose="02010600040101010101" charset="-122"/>
                  <a:cs typeface="思源宋体-超粗体" panose="02020900000000000000" charset="-122"/>
                  <a:sym typeface="思源宋体-超粗体" panose="02020900000000000000" charset="-122"/>
                </a:rPr>
                <a:t>学校概况</a:t>
              </a:r>
            </a:p>
          </p:txBody>
        </p:sp>
        <p:sp>
          <p:nvSpPr>
            <p:cNvPr id="11" name="TextBox 11"/>
            <p:cNvSpPr txBox="1"/>
            <p:nvPr/>
          </p:nvSpPr>
          <p:spPr>
            <a:xfrm>
              <a:off x="-653627" y="2558626"/>
              <a:ext cx="11429153" cy="1616286"/>
            </a:xfrm>
            <a:prstGeom prst="rect">
              <a:avLst/>
            </a:prstGeom>
          </p:spPr>
          <p:txBody>
            <a:bodyPr wrap="square" lIns="0" tIns="0" rIns="0" bIns="0" rtlCol="0" anchor="t">
              <a:spAutoFit/>
            </a:bodyPr>
            <a:lstStyle/>
            <a:p>
              <a:pPr algn="ctr">
                <a:lnSpc>
                  <a:spcPts val="9455"/>
                </a:lnSpc>
                <a:spcBef>
                  <a:spcPct val="0"/>
                </a:spcBef>
              </a:pPr>
              <a:r>
                <a:rPr lang="en-US" sz="6750" b="1">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School Overview</a:t>
              </a:r>
            </a:p>
          </p:txBody>
        </p:sp>
      </p:grpSp>
      <p:sp>
        <p:nvSpPr>
          <p:cNvPr id="12" name="Freeform 12"/>
          <p:cNvSpPr/>
          <p:nvPr/>
        </p:nvSpPr>
        <p:spPr>
          <a:xfrm rot="-5900137">
            <a:off x="14168033" y="-482009"/>
            <a:ext cx="3819423" cy="4870875"/>
          </a:xfrm>
          <a:custGeom>
            <a:avLst/>
            <a:gdLst/>
            <a:ahLst/>
            <a:cxnLst/>
            <a:rect l="l" t="t" r="r" b="b"/>
            <a:pathLst>
              <a:path w="3819423" h="4870875">
                <a:moveTo>
                  <a:pt x="0" y="0"/>
                </a:moveTo>
                <a:lnTo>
                  <a:pt x="3819424" y="0"/>
                </a:lnTo>
                <a:lnTo>
                  <a:pt x="3819424" y="4870875"/>
                </a:lnTo>
                <a:lnTo>
                  <a:pt x="0" y="4870875"/>
                </a:lnTo>
                <a:lnTo>
                  <a:pt x="0" y="0"/>
                </a:lnTo>
                <a:close/>
              </a:path>
            </a:pathLst>
          </a:custGeom>
          <a:blipFill>
            <a:blip r:embed="rId7">
              <a:alphaModFix amt="74000"/>
            </a:blip>
            <a:stretch>
              <a:fillRect r="-4813"/>
            </a:stretch>
          </a:blipFill>
        </p:spPr>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1F1"/>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146298"/>
            <a:chOff x="0" y="0"/>
            <a:chExt cx="4816593" cy="301906"/>
          </a:xfrm>
        </p:grpSpPr>
        <p:sp>
          <p:nvSpPr>
            <p:cNvPr id="3" name="Freeform 3"/>
            <p:cNvSpPr/>
            <p:nvPr/>
          </p:nvSpPr>
          <p:spPr>
            <a:xfrm>
              <a:off x="0" y="0"/>
              <a:ext cx="4816592" cy="301906"/>
            </a:xfrm>
            <a:custGeom>
              <a:avLst/>
              <a:gdLst/>
              <a:ahLst/>
              <a:cxnLst/>
              <a:rect l="l" t="t" r="r" b="b"/>
              <a:pathLst>
                <a:path w="4816592" h="301906">
                  <a:moveTo>
                    <a:pt x="0" y="0"/>
                  </a:moveTo>
                  <a:lnTo>
                    <a:pt x="4816592" y="0"/>
                  </a:lnTo>
                  <a:lnTo>
                    <a:pt x="4816592" y="301906"/>
                  </a:lnTo>
                  <a:lnTo>
                    <a:pt x="0" y="301906"/>
                  </a:lnTo>
                  <a:close/>
                </a:path>
              </a:pathLst>
            </a:custGeom>
            <a:solidFill>
              <a:srgbClr val="DE7BB3">
                <a:alpha val="42745"/>
              </a:srgbClr>
            </a:solidFill>
          </p:spPr>
        </p:sp>
        <p:sp>
          <p:nvSpPr>
            <p:cNvPr id="4" name="TextBox 4"/>
            <p:cNvSpPr txBox="1"/>
            <p:nvPr/>
          </p:nvSpPr>
          <p:spPr>
            <a:xfrm>
              <a:off x="0" y="-57150"/>
              <a:ext cx="4816593" cy="359056"/>
            </a:xfrm>
            <a:prstGeom prst="rect">
              <a:avLst/>
            </a:prstGeom>
          </p:spPr>
          <p:txBody>
            <a:bodyPr lIns="50800" tIns="50800" rIns="50800" bIns="50800" rtlCol="0" anchor="ctr"/>
            <a:lstStyle/>
            <a:p>
              <a:pPr algn="ctr">
                <a:lnSpc>
                  <a:spcPts val="3500"/>
                </a:lnSpc>
              </a:pPr>
              <a:endParaRPr/>
            </a:p>
          </p:txBody>
        </p:sp>
      </p:grpSp>
      <p:sp>
        <p:nvSpPr>
          <p:cNvPr id="5" name="Freeform 5"/>
          <p:cNvSpPr/>
          <p:nvPr/>
        </p:nvSpPr>
        <p:spPr>
          <a:xfrm>
            <a:off x="474417" y="0"/>
            <a:ext cx="1108566" cy="1146298"/>
          </a:xfrm>
          <a:custGeom>
            <a:avLst/>
            <a:gdLst/>
            <a:ahLst/>
            <a:cxnLst/>
            <a:rect l="l" t="t" r="r" b="b"/>
            <a:pathLst>
              <a:path w="1108566" h="1146298">
                <a:moveTo>
                  <a:pt x="0" y="0"/>
                </a:moveTo>
                <a:lnTo>
                  <a:pt x="1108566" y="0"/>
                </a:lnTo>
                <a:lnTo>
                  <a:pt x="1108566" y="1146298"/>
                </a:lnTo>
                <a:lnTo>
                  <a:pt x="0" y="1146298"/>
                </a:lnTo>
                <a:lnTo>
                  <a:pt x="0" y="0"/>
                </a:lnTo>
                <a:close/>
              </a:path>
            </a:pathLst>
          </a:custGeom>
          <a:blipFill>
            <a:blip r:embed="rId2"/>
            <a:stretch>
              <a:fillRect/>
            </a:stretch>
          </a:blipFill>
        </p:spPr>
      </p:sp>
      <p:grpSp>
        <p:nvGrpSpPr>
          <p:cNvPr id="6" name="Group 6"/>
          <p:cNvGrpSpPr/>
          <p:nvPr/>
        </p:nvGrpSpPr>
        <p:grpSpPr>
          <a:xfrm>
            <a:off x="1912534" y="0"/>
            <a:ext cx="4146842" cy="1146298"/>
            <a:chOff x="0" y="0"/>
            <a:chExt cx="1092172" cy="301906"/>
          </a:xfrm>
          <a:effectLst>
            <a:outerShdw blurRad="444500" dist="38100" dir="8100000" algn="tr" rotWithShape="0">
              <a:prstClr val="black">
                <a:alpha val="40000"/>
              </a:prstClr>
            </a:outerShdw>
          </a:effectLst>
        </p:grpSpPr>
        <p:sp>
          <p:nvSpPr>
            <p:cNvPr id="7" name="Freeform 7"/>
            <p:cNvSpPr/>
            <p:nvPr/>
          </p:nvSpPr>
          <p:spPr>
            <a:xfrm>
              <a:off x="0" y="0"/>
              <a:ext cx="1092172" cy="301906"/>
            </a:xfrm>
            <a:custGeom>
              <a:avLst/>
              <a:gdLst/>
              <a:ahLst/>
              <a:cxnLst/>
              <a:rect l="l" t="t" r="r" b="b"/>
              <a:pathLst>
                <a:path w="1092172" h="301906">
                  <a:moveTo>
                    <a:pt x="0" y="0"/>
                  </a:moveTo>
                  <a:lnTo>
                    <a:pt x="1092172" y="0"/>
                  </a:lnTo>
                  <a:lnTo>
                    <a:pt x="1092172" y="301906"/>
                  </a:lnTo>
                  <a:lnTo>
                    <a:pt x="0" y="301906"/>
                  </a:lnTo>
                  <a:close/>
                </a:path>
              </a:pathLst>
            </a:custGeom>
            <a:solidFill>
              <a:srgbClr val="B51B83"/>
            </a:solidFill>
          </p:spPr>
        </p:sp>
        <p:sp>
          <p:nvSpPr>
            <p:cNvPr id="8" name="TextBox 8"/>
            <p:cNvSpPr txBox="1"/>
            <p:nvPr/>
          </p:nvSpPr>
          <p:spPr>
            <a:xfrm>
              <a:off x="0" y="-57150"/>
              <a:ext cx="1092172" cy="359056"/>
            </a:xfrm>
            <a:prstGeom prst="rect">
              <a:avLst/>
            </a:prstGeom>
          </p:spPr>
          <p:txBody>
            <a:bodyPr lIns="50800" tIns="50800" rIns="50800" bIns="50800" rtlCol="0" anchor="ctr"/>
            <a:lstStyle/>
            <a:p>
              <a:pPr algn="ctr">
                <a:lnSpc>
                  <a:spcPts val="3500"/>
                </a:lnSpc>
              </a:pPr>
              <a:endParaRPr/>
            </a:p>
          </p:txBody>
        </p:sp>
      </p:grpSp>
      <p:sp>
        <p:nvSpPr>
          <p:cNvPr id="11" name="AutoShape 11"/>
          <p:cNvSpPr/>
          <p:nvPr/>
        </p:nvSpPr>
        <p:spPr>
          <a:xfrm flipH="1" flipV="1">
            <a:off x="10224770" y="0"/>
            <a:ext cx="635" cy="1145540"/>
          </a:xfrm>
          <a:prstGeom prst="line">
            <a:avLst/>
          </a:prstGeom>
          <a:ln w="38100" cap="flat">
            <a:solidFill>
              <a:srgbClr val="FFFFFF"/>
            </a:solidFill>
            <a:prstDash val="solid"/>
            <a:headEnd type="none" w="sm" len="sm"/>
            <a:tailEnd type="none" w="sm" len="sm"/>
          </a:ln>
        </p:spPr>
      </p:sp>
      <p:sp>
        <p:nvSpPr>
          <p:cNvPr id="12" name="Freeform 12"/>
          <p:cNvSpPr/>
          <p:nvPr/>
        </p:nvSpPr>
        <p:spPr>
          <a:xfrm>
            <a:off x="14207" y="5958552"/>
            <a:ext cx="18273789" cy="4283752"/>
          </a:xfrm>
          <a:custGeom>
            <a:avLst/>
            <a:gdLst/>
            <a:ahLst/>
            <a:cxnLst/>
            <a:rect l="l" t="t" r="r" b="b"/>
            <a:pathLst>
              <a:path w="18385266" h="4283752">
                <a:moveTo>
                  <a:pt x="0" y="0"/>
                </a:moveTo>
                <a:lnTo>
                  <a:pt x="18385266" y="0"/>
                </a:lnTo>
                <a:lnTo>
                  <a:pt x="18385266" y="4283752"/>
                </a:lnTo>
                <a:lnTo>
                  <a:pt x="0" y="4283752"/>
                </a:lnTo>
                <a:lnTo>
                  <a:pt x="0" y="0"/>
                </a:lnTo>
                <a:close/>
              </a:path>
            </a:pathLst>
          </a:custGeom>
          <a:blipFill>
            <a:blip r:embed="rId3">
              <a:alphaModFix amt="50000"/>
            </a:blip>
            <a:stretch>
              <a:fillRect l="-679" r="-1541" b="-82615"/>
            </a:stretch>
          </a:blipFill>
        </p:spPr>
      </p:sp>
      <p:grpSp>
        <p:nvGrpSpPr>
          <p:cNvPr id="13" name="Group 13"/>
          <p:cNvGrpSpPr/>
          <p:nvPr/>
        </p:nvGrpSpPr>
        <p:grpSpPr>
          <a:xfrm>
            <a:off x="369484" y="2057400"/>
            <a:ext cx="17608028" cy="3469809"/>
            <a:chOff x="0" y="0"/>
            <a:chExt cx="4637505" cy="913859"/>
          </a:xfrm>
        </p:grpSpPr>
        <p:sp>
          <p:nvSpPr>
            <p:cNvPr id="14" name="Freeform 14"/>
            <p:cNvSpPr/>
            <p:nvPr/>
          </p:nvSpPr>
          <p:spPr>
            <a:xfrm>
              <a:off x="0" y="0"/>
              <a:ext cx="4637505" cy="913859"/>
            </a:xfrm>
            <a:custGeom>
              <a:avLst/>
              <a:gdLst/>
              <a:ahLst/>
              <a:cxnLst/>
              <a:rect l="l" t="t" r="r" b="b"/>
              <a:pathLst>
                <a:path w="4637505" h="913859">
                  <a:moveTo>
                    <a:pt x="22424" y="0"/>
                  </a:moveTo>
                  <a:lnTo>
                    <a:pt x="4615081" y="0"/>
                  </a:lnTo>
                  <a:cubicBezTo>
                    <a:pt x="4621029" y="0"/>
                    <a:pt x="4626732" y="2362"/>
                    <a:pt x="4630937" y="6568"/>
                  </a:cubicBezTo>
                  <a:cubicBezTo>
                    <a:pt x="4635143" y="10773"/>
                    <a:pt x="4637505" y="16477"/>
                    <a:pt x="4637505" y="22424"/>
                  </a:cubicBezTo>
                  <a:lnTo>
                    <a:pt x="4637505" y="891436"/>
                  </a:lnTo>
                  <a:cubicBezTo>
                    <a:pt x="4637505" y="897383"/>
                    <a:pt x="4635143" y="903086"/>
                    <a:pt x="4630937" y="907292"/>
                  </a:cubicBezTo>
                  <a:cubicBezTo>
                    <a:pt x="4626732" y="911497"/>
                    <a:pt x="4621029" y="913859"/>
                    <a:pt x="4615081" y="913859"/>
                  </a:cubicBezTo>
                  <a:lnTo>
                    <a:pt x="22424" y="913859"/>
                  </a:lnTo>
                  <a:cubicBezTo>
                    <a:pt x="10039" y="913859"/>
                    <a:pt x="0" y="903820"/>
                    <a:pt x="0" y="891436"/>
                  </a:cubicBezTo>
                  <a:lnTo>
                    <a:pt x="0" y="22424"/>
                  </a:lnTo>
                  <a:cubicBezTo>
                    <a:pt x="0" y="16477"/>
                    <a:pt x="2362" y="10773"/>
                    <a:pt x="6568" y="6568"/>
                  </a:cubicBezTo>
                  <a:cubicBezTo>
                    <a:pt x="10773" y="2362"/>
                    <a:pt x="16477" y="0"/>
                    <a:pt x="22424" y="0"/>
                  </a:cubicBezTo>
                  <a:close/>
                </a:path>
              </a:pathLst>
            </a:custGeom>
            <a:solidFill>
              <a:srgbClr val="DE7BB3">
                <a:alpha val="9804"/>
              </a:srgbClr>
            </a:solidFill>
            <a:ln w="76200" cap="rnd">
              <a:solidFill>
                <a:srgbClr val="BA2788">
                  <a:alpha val="9804"/>
                </a:srgbClr>
              </a:solidFill>
              <a:prstDash val="solid"/>
              <a:round/>
            </a:ln>
          </p:spPr>
        </p:sp>
        <p:sp>
          <p:nvSpPr>
            <p:cNvPr id="15" name="TextBox 15"/>
            <p:cNvSpPr txBox="1"/>
            <p:nvPr/>
          </p:nvSpPr>
          <p:spPr>
            <a:xfrm>
              <a:off x="0" y="-57150"/>
              <a:ext cx="4637505" cy="971009"/>
            </a:xfrm>
            <a:prstGeom prst="rect">
              <a:avLst/>
            </a:prstGeom>
          </p:spPr>
          <p:txBody>
            <a:bodyPr lIns="50800" tIns="50800" rIns="50800" bIns="50800" rtlCol="0" anchor="ctr"/>
            <a:lstStyle/>
            <a:p>
              <a:pPr algn="ctr">
                <a:lnSpc>
                  <a:spcPts val="3500"/>
                </a:lnSpc>
              </a:pPr>
              <a:endParaRPr/>
            </a:p>
          </p:txBody>
        </p:sp>
      </p:grpSp>
      <p:sp>
        <p:nvSpPr>
          <p:cNvPr id="16" name="Freeform 16"/>
          <p:cNvSpPr/>
          <p:nvPr/>
        </p:nvSpPr>
        <p:spPr>
          <a:xfrm>
            <a:off x="9955729" y="5905458"/>
            <a:ext cx="6669002" cy="4114800"/>
          </a:xfrm>
          <a:custGeom>
            <a:avLst/>
            <a:gdLst/>
            <a:ahLst/>
            <a:cxnLst/>
            <a:rect l="l" t="t" r="r" b="b"/>
            <a:pathLst>
              <a:path w="6669002" h="4114800">
                <a:moveTo>
                  <a:pt x="0" y="0"/>
                </a:moveTo>
                <a:lnTo>
                  <a:pt x="6669002" y="0"/>
                </a:lnTo>
                <a:lnTo>
                  <a:pt x="6669002" y="4114800"/>
                </a:lnTo>
                <a:lnTo>
                  <a:pt x="0" y="4114800"/>
                </a:lnTo>
                <a:lnTo>
                  <a:pt x="0" y="0"/>
                </a:lnTo>
                <a:close/>
              </a:path>
            </a:pathLst>
          </a:custGeom>
          <a:blipFill>
            <a:blip r:embed="rId4"/>
            <a:stretch>
              <a:fillRect b="-8101"/>
            </a:stretch>
          </a:blipFill>
          <a:effectLst>
            <a:outerShdw blurRad="673100" dist="38100" dir="2700000" algn="tl" rotWithShape="0">
              <a:prstClr val="black">
                <a:alpha val="74000"/>
              </a:prstClr>
            </a:outerShdw>
          </a:effectLst>
        </p:spPr>
        <p:txBody>
          <a:bodyPr/>
          <a:lstStyle/>
          <a:p>
            <a:endParaRPr lang="zh-CN" altLang="en-US"/>
          </a:p>
        </p:txBody>
      </p:sp>
      <p:sp>
        <p:nvSpPr>
          <p:cNvPr id="17" name="Freeform 17"/>
          <p:cNvSpPr/>
          <p:nvPr/>
        </p:nvSpPr>
        <p:spPr>
          <a:xfrm>
            <a:off x="1904914" y="5905458"/>
            <a:ext cx="6415963" cy="4114800"/>
          </a:xfrm>
          <a:custGeom>
            <a:avLst/>
            <a:gdLst/>
            <a:ahLst/>
            <a:cxnLst/>
            <a:rect l="l" t="t" r="r" b="b"/>
            <a:pathLst>
              <a:path w="6415963" h="4114800">
                <a:moveTo>
                  <a:pt x="0" y="0"/>
                </a:moveTo>
                <a:lnTo>
                  <a:pt x="6415963" y="0"/>
                </a:lnTo>
                <a:lnTo>
                  <a:pt x="6415963" y="4114800"/>
                </a:lnTo>
                <a:lnTo>
                  <a:pt x="0" y="4114800"/>
                </a:lnTo>
                <a:lnTo>
                  <a:pt x="0" y="0"/>
                </a:lnTo>
                <a:close/>
              </a:path>
            </a:pathLst>
          </a:custGeom>
          <a:blipFill>
            <a:blip r:embed="rId5"/>
            <a:stretch>
              <a:fillRect b="-4000"/>
            </a:stretch>
          </a:blipFill>
          <a:effectLst>
            <a:outerShdw blurRad="673100" dist="38100" dir="2700000" algn="tl" rotWithShape="0">
              <a:prstClr val="black">
                <a:alpha val="68000"/>
              </a:prstClr>
            </a:outerShdw>
          </a:effectLst>
        </p:spPr>
      </p:sp>
      <p:sp>
        <p:nvSpPr>
          <p:cNvPr id="18" name="TextBox 18"/>
          <p:cNvSpPr txBox="1"/>
          <p:nvPr/>
        </p:nvSpPr>
        <p:spPr>
          <a:xfrm>
            <a:off x="597701" y="2403285"/>
            <a:ext cx="17092597" cy="3754755"/>
          </a:xfrm>
          <a:prstGeom prst="rect">
            <a:avLst/>
          </a:prstGeom>
        </p:spPr>
        <p:txBody>
          <a:bodyPr lIns="0" tIns="0" rIns="0" bIns="0" rtlCol="0" anchor="t">
            <a:spAutoFit/>
          </a:bodyPr>
          <a:lstStyle/>
          <a:p>
            <a:pPr algn="l">
              <a:lnSpc>
                <a:spcPts val="4880"/>
              </a:lnSpc>
            </a:pPr>
            <a:r>
              <a:rPr lang="en-US" sz="3210" spc="484">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    华南农业大学是国家“双一流”建设高校。校园坐落在素有“花城”美誉的广州市，土地总面积8211亩，其中天河五山校部4407亩，增城教学科研基地3804亩。学校建筑总面积140万平方米，自然景色与人文景观交相辉映，形成了“五湖四海一片林”的优美环境。</a:t>
            </a:r>
          </a:p>
          <a:p>
            <a:pPr algn="l">
              <a:lnSpc>
                <a:spcPts val="4880"/>
              </a:lnSpc>
            </a:pPr>
            <a:r>
              <a:rPr lang="en-US" sz="3210" spc="484">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         </a:t>
            </a:r>
          </a:p>
          <a:p>
            <a:pPr algn="l">
              <a:lnSpc>
                <a:spcPts val="4880"/>
              </a:lnSpc>
            </a:pPr>
            <a:endParaRPr lang="en-US" sz="3210" spc="484">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endParaRPr>
          </a:p>
        </p:txBody>
      </p:sp>
      <p:sp>
        <p:nvSpPr>
          <p:cNvPr id="19" name="TextBox 19"/>
          <p:cNvSpPr txBox="1"/>
          <p:nvPr/>
        </p:nvSpPr>
        <p:spPr>
          <a:xfrm>
            <a:off x="2658259"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学校概况</a:t>
            </a:r>
          </a:p>
        </p:txBody>
      </p:sp>
      <p:sp>
        <p:nvSpPr>
          <p:cNvPr id="20" name="TextBox 20"/>
          <p:cNvSpPr txBox="1"/>
          <p:nvPr/>
        </p:nvSpPr>
        <p:spPr>
          <a:xfrm>
            <a:off x="6804090" y="4908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学科优势</a:t>
            </a:r>
          </a:p>
        </p:txBody>
      </p:sp>
      <p:sp>
        <p:nvSpPr>
          <p:cNvPr id="21" name="TextBox 21"/>
          <p:cNvSpPr txBox="1"/>
          <p:nvPr/>
        </p:nvSpPr>
        <p:spPr>
          <a:xfrm>
            <a:off x="10989032"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发展优势</a:t>
            </a:r>
          </a:p>
        </p:txBody>
      </p:sp>
      <p:sp>
        <p:nvSpPr>
          <p:cNvPr id="22" name="TextBox 22"/>
          <p:cNvSpPr txBox="1"/>
          <p:nvPr/>
        </p:nvSpPr>
        <p:spPr>
          <a:xfrm>
            <a:off x="15023596"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总结展望</a:t>
            </a:r>
          </a:p>
        </p:txBody>
      </p:sp>
      <p:sp>
        <p:nvSpPr>
          <p:cNvPr id="23" name="AutoShape 11"/>
          <p:cNvSpPr/>
          <p:nvPr/>
        </p:nvSpPr>
        <p:spPr>
          <a:xfrm flipH="1" flipV="1">
            <a:off x="6058535" y="0"/>
            <a:ext cx="635" cy="1145540"/>
          </a:xfrm>
          <a:prstGeom prst="line">
            <a:avLst/>
          </a:prstGeom>
          <a:ln w="38100" cap="flat">
            <a:solidFill>
              <a:srgbClr val="FFFFFF"/>
            </a:solidFill>
            <a:prstDash val="solid"/>
            <a:headEnd type="none" w="sm" len="sm"/>
            <a:tailEnd type="none" w="sm" len="sm"/>
          </a:ln>
        </p:spPr>
      </p:sp>
      <p:sp>
        <p:nvSpPr>
          <p:cNvPr id="24" name="AutoShape 11"/>
          <p:cNvSpPr/>
          <p:nvPr/>
        </p:nvSpPr>
        <p:spPr>
          <a:xfrm flipH="1" flipV="1">
            <a:off x="14391005" y="635"/>
            <a:ext cx="635" cy="1145540"/>
          </a:xfrm>
          <a:prstGeom prst="line">
            <a:avLst/>
          </a:prstGeom>
          <a:ln w="38100" cap="flat">
            <a:solidFill>
              <a:srgbClr val="FFFFFF"/>
            </a:solidFill>
            <a:prstDash val="soli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E1F1"/>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146298"/>
            <a:chOff x="0" y="0"/>
            <a:chExt cx="4816593" cy="301906"/>
          </a:xfrm>
        </p:grpSpPr>
        <p:sp>
          <p:nvSpPr>
            <p:cNvPr id="3" name="Freeform 3"/>
            <p:cNvSpPr/>
            <p:nvPr/>
          </p:nvSpPr>
          <p:spPr>
            <a:xfrm>
              <a:off x="0" y="0"/>
              <a:ext cx="4816592" cy="301906"/>
            </a:xfrm>
            <a:custGeom>
              <a:avLst/>
              <a:gdLst/>
              <a:ahLst/>
              <a:cxnLst/>
              <a:rect l="l" t="t" r="r" b="b"/>
              <a:pathLst>
                <a:path w="4816592" h="301906">
                  <a:moveTo>
                    <a:pt x="0" y="0"/>
                  </a:moveTo>
                  <a:lnTo>
                    <a:pt x="4816592" y="0"/>
                  </a:lnTo>
                  <a:lnTo>
                    <a:pt x="4816592" y="301906"/>
                  </a:lnTo>
                  <a:lnTo>
                    <a:pt x="0" y="301906"/>
                  </a:lnTo>
                  <a:close/>
                </a:path>
              </a:pathLst>
            </a:custGeom>
            <a:solidFill>
              <a:srgbClr val="DE7BB3">
                <a:alpha val="42745"/>
              </a:srgbClr>
            </a:solidFill>
          </p:spPr>
        </p:sp>
        <p:sp>
          <p:nvSpPr>
            <p:cNvPr id="4" name="TextBox 4"/>
            <p:cNvSpPr txBox="1"/>
            <p:nvPr/>
          </p:nvSpPr>
          <p:spPr>
            <a:xfrm>
              <a:off x="0" y="-57150"/>
              <a:ext cx="4816593" cy="359056"/>
            </a:xfrm>
            <a:prstGeom prst="rect">
              <a:avLst/>
            </a:prstGeom>
          </p:spPr>
          <p:txBody>
            <a:bodyPr lIns="50800" tIns="50800" rIns="50800" bIns="50800" rtlCol="0" anchor="ctr"/>
            <a:lstStyle/>
            <a:p>
              <a:pPr algn="ctr">
                <a:lnSpc>
                  <a:spcPts val="3500"/>
                </a:lnSpc>
              </a:pPr>
              <a:endParaRPr/>
            </a:p>
          </p:txBody>
        </p:sp>
      </p:grpSp>
      <p:sp>
        <p:nvSpPr>
          <p:cNvPr id="5" name="Freeform 5"/>
          <p:cNvSpPr/>
          <p:nvPr/>
        </p:nvSpPr>
        <p:spPr>
          <a:xfrm>
            <a:off x="474417" y="0"/>
            <a:ext cx="1108566" cy="1146298"/>
          </a:xfrm>
          <a:custGeom>
            <a:avLst/>
            <a:gdLst/>
            <a:ahLst/>
            <a:cxnLst/>
            <a:rect l="l" t="t" r="r" b="b"/>
            <a:pathLst>
              <a:path w="1108566" h="1146298">
                <a:moveTo>
                  <a:pt x="0" y="0"/>
                </a:moveTo>
                <a:lnTo>
                  <a:pt x="1108566" y="0"/>
                </a:lnTo>
                <a:lnTo>
                  <a:pt x="1108566" y="1146298"/>
                </a:lnTo>
                <a:lnTo>
                  <a:pt x="0" y="1146298"/>
                </a:lnTo>
                <a:lnTo>
                  <a:pt x="0" y="0"/>
                </a:lnTo>
                <a:close/>
              </a:path>
            </a:pathLst>
          </a:custGeom>
          <a:blipFill>
            <a:blip r:embed="rId2"/>
            <a:stretch>
              <a:fillRect/>
            </a:stretch>
          </a:blipFill>
        </p:spPr>
      </p:sp>
      <p:grpSp>
        <p:nvGrpSpPr>
          <p:cNvPr id="6" name="Group 6"/>
          <p:cNvGrpSpPr/>
          <p:nvPr/>
        </p:nvGrpSpPr>
        <p:grpSpPr>
          <a:xfrm>
            <a:off x="1912534" y="0"/>
            <a:ext cx="4146842" cy="1146298"/>
            <a:chOff x="0" y="0"/>
            <a:chExt cx="1092172" cy="301906"/>
          </a:xfrm>
          <a:effectLst>
            <a:outerShdw blurRad="444500" dist="38100" dir="8100000" algn="tr" rotWithShape="0">
              <a:prstClr val="black">
                <a:alpha val="40000"/>
              </a:prstClr>
            </a:outerShdw>
          </a:effectLst>
        </p:grpSpPr>
        <p:sp>
          <p:nvSpPr>
            <p:cNvPr id="7" name="Freeform 7"/>
            <p:cNvSpPr/>
            <p:nvPr/>
          </p:nvSpPr>
          <p:spPr>
            <a:xfrm>
              <a:off x="0" y="0"/>
              <a:ext cx="1092172" cy="301906"/>
            </a:xfrm>
            <a:custGeom>
              <a:avLst/>
              <a:gdLst/>
              <a:ahLst/>
              <a:cxnLst/>
              <a:rect l="l" t="t" r="r" b="b"/>
              <a:pathLst>
                <a:path w="1092172" h="301906">
                  <a:moveTo>
                    <a:pt x="0" y="0"/>
                  </a:moveTo>
                  <a:lnTo>
                    <a:pt x="1092172" y="0"/>
                  </a:lnTo>
                  <a:lnTo>
                    <a:pt x="1092172" y="301906"/>
                  </a:lnTo>
                  <a:lnTo>
                    <a:pt x="0" y="301906"/>
                  </a:lnTo>
                  <a:close/>
                </a:path>
              </a:pathLst>
            </a:custGeom>
            <a:solidFill>
              <a:srgbClr val="B51B83"/>
            </a:solidFill>
          </p:spPr>
        </p:sp>
        <p:sp>
          <p:nvSpPr>
            <p:cNvPr id="8" name="TextBox 8"/>
            <p:cNvSpPr txBox="1"/>
            <p:nvPr/>
          </p:nvSpPr>
          <p:spPr>
            <a:xfrm>
              <a:off x="0" y="-57150"/>
              <a:ext cx="1092172" cy="359056"/>
            </a:xfrm>
            <a:prstGeom prst="rect">
              <a:avLst/>
            </a:prstGeom>
          </p:spPr>
          <p:txBody>
            <a:bodyPr lIns="50800" tIns="50800" rIns="50800" bIns="50800" rtlCol="0" anchor="ctr"/>
            <a:lstStyle/>
            <a:p>
              <a:pPr algn="ctr">
                <a:lnSpc>
                  <a:spcPts val="3500"/>
                </a:lnSpc>
              </a:pPr>
              <a:endParaRPr/>
            </a:p>
          </p:txBody>
        </p:sp>
      </p:grpSp>
      <p:sp>
        <p:nvSpPr>
          <p:cNvPr id="12" name="Freeform 12"/>
          <p:cNvSpPr/>
          <p:nvPr/>
        </p:nvSpPr>
        <p:spPr>
          <a:xfrm>
            <a:off x="-1786" y="5987352"/>
            <a:ext cx="18289786" cy="4283752"/>
          </a:xfrm>
          <a:custGeom>
            <a:avLst/>
            <a:gdLst/>
            <a:ahLst/>
            <a:cxnLst/>
            <a:rect l="l" t="t" r="r" b="b"/>
            <a:pathLst>
              <a:path w="18385266" h="4283752">
                <a:moveTo>
                  <a:pt x="0" y="0"/>
                </a:moveTo>
                <a:lnTo>
                  <a:pt x="18385266" y="0"/>
                </a:lnTo>
                <a:lnTo>
                  <a:pt x="18385266" y="4283752"/>
                </a:lnTo>
                <a:lnTo>
                  <a:pt x="0" y="4283752"/>
                </a:lnTo>
                <a:lnTo>
                  <a:pt x="0" y="0"/>
                </a:lnTo>
                <a:close/>
              </a:path>
            </a:pathLst>
          </a:custGeom>
          <a:blipFill>
            <a:blip r:embed="rId3">
              <a:alphaModFix amt="50000"/>
            </a:blip>
            <a:stretch>
              <a:fillRect l="-679" r="-1541" b="-82615"/>
            </a:stretch>
          </a:blipFill>
        </p:spPr>
      </p:sp>
      <p:sp>
        <p:nvSpPr>
          <p:cNvPr id="13" name="Freeform 13"/>
          <p:cNvSpPr/>
          <p:nvPr/>
        </p:nvSpPr>
        <p:spPr>
          <a:xfrm rot="5400000">
            <a:off x="-474417" y="6444235"/>
            <a:ext cx="4114800" cy="2541973"/>
          </a:xfrm>
          <a:custGeom>
            <a:avLst/>
            <a:gdLst/>
            <a:ahLst/>
            <a:cxnLst/>
            <a:rect l="l" t="t" r="r" b="b"/>
            <a:pathLst>
              <a:path w="4114800" h="2541973">
                <a:moveTo>
                  <a:pt x="0" y="0"/>
                </a:moveTo>
                <a:lnTo>
                  <a:pt x="4114800" y="0"/>
                </a:lnTo>
                <a:lnTo>
                  <a:pt x="4114800" y="2541973"/>
                </a:lnTo>
                <a:lnTo>
                  <a:pt x="0" y="2541973"/>
                </a:lnTo>
                <a:lnTo>
                  <a:pt x="0" y="0"/>
                </a:lnTo>
                <a:close/>
              </a:path>
            </a:pathLst>
          </a:custGeom>
          <a:blipFill>
            <a:blip r:embed="rId4">
              <a:extLst>
                <a:ext uri="{96DAC541-7B7A-43D3-8B79-37D633B846F1}">
                  <asvg:svgBlip xmlns:asvg="http://schemas.microsoft.com/office/drawing/2016/SVG/main" r:embed="rId5"/>
                </a:ext>
              </a:extLst>
            </a:blip>
            <a:stretch>
              <a:fillRect t="-61874"/>
            </a:stretch>
          </a:blipFill>
        </p:spPr>
      </p:sp>
      <p:sp>
        <p:nvSpPr>
          <p:cNvPr id="14" name="Freeform 14"/>
          <p:cNvSpPr/>
          <p:nvPr/>
        </p:nvSpPr>
        <p:spPr>
          <a:xfrm rot="5400000">
            <a:off x="2067556" y="5929913"/>
            <a:ext cx="4114800" cy="2541973"/>
          </a:xfrm>
          <a:custGeom>
            <a:avLst/>
            <a:gdLst/>
            <a:ahLst/>
            <a:cxnLst/>
            <a:rect l="l" t="t" r="r" b="b"/>
            <a:pathLst>
              <a:path w="4114800" h="2541973">
                <a:moveTo>
                  <a:pt x="0" y="0"/>
                </a:moveTo>
                <a:lnTo>
                  <a:pt x="4114800" y="0"/>
                </a:lnTo>
                <a:lnTo>
                  <a:pt x="4114800" y="2541974"/>
                </a:lnTo>
                <a:lnTo>
                  <a:pt x="0" y="2541974"/>
                </a:lnTo>
                <a:lnTo>
                  <a:pt x="0" y="0"/>
                </a:lnTo>
                <a:close/>
              </a:path>
            </a:pathLst>
          </a:custGeom>
          <a:blipFill>
            <a:blip r:embed="rId4">
              <a:extLst>
                <a:ext uri="{96DAC541-7B7A-43D3-8B79-37D633B846F1}">
                  <asvg:svgBlip xmlns:asvg="http://schemas.microsoft.com/office/drawing/2016/SVG/main" r:embed="rId5"/>
                </a:ext>
              </a:extLst>
            </a:blip>
            <a:stretch>
              <a:fillRect t="-61874"/>
            </a:stretch>
          </a:blipFill>
        </p:spPr>
      </p:sp>
      <p:sp>
        <p:nvSpPr>
          <p:cNvPr id="15" name="Freeform 15"/>
          <p:cNvSpPr/>
          <p:nvPr/>
        </p:nvSpPr>
        <p:spPr>
          <a:xfrm rot="5400000">
            <a:off x="4609529" y="5415592"/>
            <a:ext cx="4114800" cy="2541973"/>
          </a:xfrm>
          <a:custGeom>
            <a:avLst/>
            <a:gdLst/>
            <a:ahLst/>
            <a:cxnLst/>
            <a:rect l="l" t="t" r="r" b="b"/>
            <a:pathLst>
              <a:path w="4114800" h="2541973">
                <a:moveTo>
                  <a:pt x="0" y="0"/>
                </a:moveTo>
                <a:lnTo>
                  <a:pt x="4114800" y="0"/>
                </a:lnTo>
                <a:lnTo>
                  <a:pt x="4114800" y="2541973"/>
                </a:lnTo>
                <a:lnTo>
                  <a:pt x="0" y="2541973"/>
                </a:lnTo>
                <a:lnTo>
                  <a:pt x="0" y="0"/>
                </a:lnTo>
                <a:close/>
              </a:path>
            </a:pathLst>
          </a:custGeom>
          <a:blipFill>
            <a:blip r:embed="rId4">
              <a:extLst>
                <a:ext uri="{96DAC541-7B7A-43D3-8B79-37D633B846F1}">
                  <asvg:svgBlip xmlns:asvg="http://schemas.microsoft.com/office/drawing/2016/SVG/main" r:embed="rId5"/>
                </a:ext>
              </a:extLst>
            </a:blip>
            <a:stretch>
              <a:fillRect t="-61874"/>
            </a:stretch>
          </a:blipFill>
        </p:spPr>
      </p:sp>
      <p:sp>
        <p:nvSpPr>
          <p:cNvPr id="16" name="Freeform 16"/>
          <p:cNvSpPr/>
          <p:nvPr/>
        </p:nvSpPr>
        <p:spPr>
          <a:xfrm rot="5400000">
            <a:off x="7151502" y="4816738"/>
            <a:ext cx="4114800" cy="2541973"/>
          </a:xfrm>
          <a:custGeom>
            <a:avLst/>
            <a:gdLst/>
            <a:ahLst/>
            <a:cxnLst/>
            <a:rect l="l" t="t" r="r" b="b"/>
            <a:pathLst>
              <a:path w="4114800" h="2541973">
                <a:moveTo>
                  <a:pt x="0" y="0"/>
                </a:moveTo>
                <a:lnTo>
                  <a:pt x="4114800" y="0"/>
                </a:lnTo>
                <a:lnTo>
                  <a:pt x="4114800" y="2541973"/>
                </a:lnTo>
                <a:lnTo>
                  <a:pt x="0" y="2541973"/>
                </a:lnTo>
                <a:lnTo>
                  <a:pt x="0" y="0"/>
                </a:lnTo>
                <a:close/>
              </a:path>
            </a:pathLst>
          </a:custGeom>
          <a:blipFill>
            <a:blip r:embed="rId4">
              <a:extLst>
                <a:ext uri="{96DAC541-7B7A-43D3-8B79-37D633B846F1}">
                  <asvg:svgBlip xmlns:asvg="http://schemas.microsoft.com/office/drawing/2016/SVG/main" r:embed="rId5"/>
                </a:ext>
              </a:extLst>
            </a:blip>
            <a:stretch>
              <a:fillRect t="-61874"/>
            </a:stretch>
          </a:blipFill>
        </p:spPr>
      </p:sp>
      <p:sp>
        <p:nvSpPr>
          <p:cNvPr id="17" name="Freeform 17"/>
          <p:cNvSpPr/>
          <p:nvPr/>
        </p:nvSpPr>
        <p:spPr>
          <a:xfrm rot="5400000">
            <a:off x="9693475" y="4386835"/>
            <a:ext cx="4114800" cy="2541973"/>
          </a:xfrm>
          <a:custGeom>
            <a:avLst/>
            <a:gdLst/>
            <a:ahLst/>
            <a:cxnLst/>
            <a:rect l="l" t="t" r="r" b="b"/>
            <a:pathLst>
              <a:path w="4114800" h="2541973">
                <a:moveTo>
                  <a:pt x="0" y="0"/>
                </a:moveTo>
                <a:lnTo>
                  <a:pt x="4114800" y="0"/>
                </a:lnTo>
                <a:lnTo>
                  <a:pt x="4114800" y="2541973"/>
                </a:lnTo>
                <a:lnTo>
                  <a:pt x="0" y="2541973"/>
                </a:lnTo>
                <a:lnTo>
                  <a:pt x="0" y="0"/>
                </a:lnTo>
                <a:close/>
              </a:path>
            </a:pathLst>
          </a:custGeom>
          <a:blipFill>
            <a:blip r:embed="rId4">
              <a:extLst>
                <a:ext uri="{96DAC541-7B7A-43D3-8B79-37D633B846F1}">
                  <asvg:svgBlip xmlns:asvg="http://schemas.microsoft.com/office/drawing/2016/SVG/main" r:embed="rId5"/>
                </a:ext>
              </a:extLst>
            </a:blip>
            <a:stretch>
              <a:fillRect t="-61874"/>
            </a:stretch>
          </a:blipFill>
        </p:spPr>
      </p:sp>
      <p:sp>
        <p:nvSpPr>
          <p:cNvPr id="18" name="Freeform 18"/>
          <p:cNvSpPr/>
          <p:nvPr/>
        </p:nvSpPr>
        <p:spPr>
          <a:xfrm rot="5400000">
            <a:off x="12235448" y="3872513"/>
            <a:ext cx="4114800" cy="2541973"/>
          </a:xfrm>
          <a:custGeom>
            <a:avLst/>
            <a:gdLst/>
            <a:ahLst/>
            <a:cxnLst/>
            <a:rect l="l" t="t" r="r" b="b"/>
            <a:pathLst>
              <a:path w="4114800" h="2541973">
                <a:moveTo>
                  <a:pt x="0" y="0"/>
                </a:moveTo>
                <a:lnTo>
                  <a:pt x="4114800" y="0"/>
                </a:lnTo>
                <a:lnTo>
                  <a:pt x="4114800" y="2541974"/>
                </a:lnTo>
                <a:lnTo>
                  <a:pt x="0" y="2541974"/>
                </a:lnTo>
                <a:lnTo>
                  <a:pt x="0" y="0"/>
                </a:lnTo>
                <a:close/>
              </a:path>
            </a:pathLst>
          </a:custGeom>
          <a:blipFill>
            <a:blip r:embed="rId4">
              <a:extLst>
                <a:ext uri="{96DAC541-7B7A-43D3-8B79-37D633B846F1}">
                  <asvg:svgBlip xmlns:asvg="http://schemas.microsoft.com/office/drawing/2016/SVG/main" r:embed="rId5"/>
                </a:ext>
              </a:extLst>
            </a:blip>
            <a:stretch>
              <a:fillRect t="-61874"/>
            </a:stretch>
          </a:blipFill>
        </p:spPr>
      </p:sp>
      <p:sp>
        <p:nvSpPr>
          <p:cNvPr id="19" name="Freeform 19"/>
          <p:cNvSpPr/>
          <p:nvPr/>
        </p:nvSpPr>
        <p:spPr>
          <a:xfrm rot="5400000">
            <a:off x="14778623" y="3358192"/>
            <a:ext cx="4114800" cy="2541973"/>
          </a:xfrm>
          <a:custGeom>
            <a:avLst/>
            <a:gdLst/>
            <a:ahLst/>
            <a:cxnLst/>
            <a:rect l="l" t="t" r="r" b="b"/>
            <a:pathLst>
              <a:path w="4114800" h="2541973">
                <a:moveTo>
                  <a:pt x="0" y="0"/>
                </a:moveTo>
                <a:lnTo>
                  <a:pt x="4114800" y="0"/>
                </a:lnTo>
                <a:lnTo>
                  <a:pt x="4114800" y="2541973"/>
                </a:lnTo>
                <a:lnTo>
                  <a:pt x="0" y="2541973"/>
                </a:lnTo>
                <a:lnTo>
                  <a:pt x="0" y="0"/>
                </a:lnTo>
                <a:close/>
              </a:path>
            </a:pathLst>
          </a:custGeom>
          <a:blipFill>
            <a:blip r:embed="rId4">
              <a:extLst>
                <a:ext uri="{96DAC541-7B7A-43D3-8B79-37D633B846F1}">
                  <asvg:svgBlip xmlns:asvg="http://schemas.microsoft.com/office/drawing/2016/SVG/main" r:embed="rId5"/>
                </a:ext>
              </a:extLst>
            </a:blip>
            <a:stretch>
              <a:fillRect t="-61874"/>
            </a:stretch>
          </a:blipFill>
        </p:spPr>
      </p:sp>
      <p:sp>
        <p:nvSpPr>
          <p:cNvPr id="20" name="Freeform 20"/>
          <p:cNvSpPr/>
          <p:nvPr/>
        </p:nvSpPr>
        <p:spPr>
          <a:xfrm>
            <a:off x="11990198" y="5705455"/>
            <a:ext cx="6439777" cy="6442502"/>
          </a:xfrm>
          <a:custGeom>
            <a:avLst/>
            <a:gdLst/>
            <a:ahLst/>
            <a:cxnLst/>
            <a:rect l="l" t="t" r="r" b="b"/>
            <a:pathLst>
              <a:path w="6439777" h="6442502">
                <a:moveTo>
                  <a:pt x="0" y="0"/>
                </a:moveTo>
                <a:lnTo>
                  <a:pt x="6439776" y="0"/>
                </a:lnTo>
                <a:lnTo>
                  <a:pt x="6439776" y="6442501"/>
                </a:lnTo>
                <a:lnTo>
                  <a:pt x="0" y="6442501"/>
                </a:lnTo>
                <a:lnTo>
                  <a:pt x="0" y="0"/>
                </a:lnTo>
                <a:close/>
              </a:path>
            </a:pathLst>
          </a:custGeom>
          <a:blipFill>
            <a:blip r:embed="rId6"/>
            <a:stretch>
              <a:fillRect/>
            </a:stretch>
          </a:blipFill>
        </p:spPr>
      </p:sp>
      <p:sp>
        <p:nvSpPr>
          <p:cNvPr id="21" name="TextBox 21"/>
          <p:cNvSpPr txBox="1"/>
          <p:nvPr/>
        </p:nvSpPr>
        <p:spPr>
          <a:xfrm>
            <a:off x="2658259"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学校概况</a:t>
            </a:r>
          </a:p>
        </p:txBody>
      </p:sp>
      <p:sp>
        <p:nvSpPr>
          <p:cNvPr id="22" name="TextBox 22"/>
          <p:cNvSpPr txBox="1"/>
          <p:nvPr/>
        </p:nvSpPr>
        <p:spPr>
          <a:xfrm>
            <a:off x="6804090" y="4908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学科优势</a:t>
            </a:r>
          </a:p>
        </p:txBody>
      </p:sp>
      <p:sp>
        <p:nvSpPr>
          <p:cNvPr id="23" name="TextBox 23"/>
          <p:cNvSpPr txBox="1"/>
          <p:nvPr/>
        </p:nvSpPr>
        <p:spPr>
          <a:xfrm>
            <a:off x="10989032"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发展优势</a:t>
            </a:r>
          </a:p>
        </p:txBody>
      </p:sp>
      <p:sp>
        <p:nvSpPr>
          <p:cNvPr id="24" name="TextBox 24"/>
          <p:cNvSpPr txBox="1"/>
          <p:nvPr/>
        </p:nvSpPr>
        <p:spPr>
          <a:xfrm>
            <a:off x="15023596"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总结展望</a:t>
            </a:r>
          </a:p>
        </p:txBody>
      </p:sp>
      <p:sp>
        <p:nvSpPr>
          <p:cNvPr id="25" name="TextBox 25"/>
          <p:cNvSpPr txBox="1"/>
          <p:nvPr/>
        </p:nvSpPr>
        <p:spPr>
          <a:xfrm>
            <a:off x="665746" y="4746708"/>
            <a:ext cx="1865258" cy="717384"/>
          </a:xfrm>
          <a:prstGeom prst="rect">
            <a:avLst/>
          </a:prstGeom>
        </p:spPr>
        <p:txBody>
          <a:bodyPr wrap="square" lIns="0" tIns="0" rIns="0" bIns="0" rtlCol="0" anchor="t">
            <a:spAutoFit/>
          </a:bodyPr>
          <a:lstStyle/>
          <a:p>
            <a:pPr algn="ctr">
              <a:lnSpc>
                <a:spcPts val="5890"/>
              </a:lnSpc>
              <a:spcBef>
                <a:spcPct val="0"/>
              </a:spcBef>
            </a:pPr>
            <a:r>
              <a:rPr lang="en-US" sz="4210" b="1" dirty="0">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1909年</a:t>
            </a:r>
          </a:p>
        </p:txBody>
      </p:sp>
      <p:sp>
        <p:nvSpPr>
          <p:cNvPr id="26" name="TextBox 26"/>
          <p:cNvSpPr txBox="1"/>
          <p:nvPr/>
        </p:nvSpPr>
        <p:spPr>
          <a:xfrm>
            <a:off x="3207719" y="4232386"/>
            <a:ext cx="1865258" cy="717384"/>
          </a:xfrm>
          <a:prstGeom prst="rect">
            <a:avLst/>
          </a:prstGeom>
        </p:spPr>
        <p:txBody>
          <a:bodyPr wrap="square" lIns="0" tIns="0" rIns="0" bIns="0" rtlCol="0" anchor="t">
            <a:spAutoFit/>
          </a:bodyPr>
          <a:lstStyle/>
          <a:p>
            <a:pPr algn="ctr">
              <a:lnSpc>
                <a:spcPts val="5890"/>
              </a:lnSpc>
              <a:spcBef>
                <a:spcPct val="0"/>
              </a:spcBef>
            </a:pPr>
            <a:r>
              <a:rPr lang="en-US" sz="4210" b="1" dirty="0">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1952年</a:t>
            </a:r>
          </a:p>
        </p:txBody>
      </p:sp>
      <p:sp>
        <p:nvSpPr>
          <p:cNvPr id="27" name="TextBox 27"/>
          <p:cNvSpPr txBox="1"/>
          <p:nvPr/>
        </p:nvSpPr>
        <p:spPr>
          <a:xfrm>
            <a:off x="5749692" y="3633532"/>
            <a:ext cx="1865258" cy="717384"/>
          </a:xfrm>
          <a:prstGeom prst="rect">
            <a:avLst/>
          </a:prstGeom>
        </p:spPr>
        <p:txBody>
          <a:bodyPr wrap="square" lIns="0" tIns="0" rIns="0" bIns="0" rtlCol="0" anchor="t">
            <a:spAutoFit/>
          </a:bodyPr>
          <a:lstStyle/>
          <a:p>
            <a:pPr algn="ctr">
              <a:lnSpc>
                <a:spcPts val="5890"/>
              </a:lnSpc>
              <a:spcBef>
                <a:spcPct val="0"/>
              </a:spcBef>
            </a:pPr>
            <a:r>
              <a:rPr lang="en-US" sz="4210" b="1" dirty="0">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1979年</a:t>
            </a:r>
          </a:p>
        </p:txBody>
      </p:sp>
      <p:sp>
        <p:nvSpPr>
          <p:cNvPr id="28" name="TextBox 28"/>
          <p:cNvSpPr txBox="1"/>
          <p:nvPr/>
        </p:nvSpPr>
        <p:spPr>
          <a:xfrm>
            <a:off x="8291665" y="3203630"/>
            <a:ext cx="1865258" cy="717384"/>
          </a:xfrm>
          <a:prstGeom prst="rect">
            <a:avLst/>
          </a:prstGeom>
        </p:spPr>
        <p:txBody>
          <a:bodyPr wrap="square" lIns="0" tIns="0" rIns="0" bIns="0" rtlCol="0" anchor="t">
            <a:spAutoFit/>
          </a:bodyPr>
          <a:lstStyle/>
          <a:p>
            <a:pPr algn="ctr">
              <a:lnSpc>
                <a:spcPts val="5890"/>
              </a:lnSpc>
              <a:spcBef>
                <a:spcPct val="0"/>
              </a:spcBef>
            </a:pPr>
            <a:r>
              <a:rPr lang="en-US" sz="4210" b="1" dirty="0">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1984年</a:t>
            </a:r>
          </a:p>
        </p:txBody>
      </p:sp>
      <p:sp>
        <p:nvSpPr>
          <p:cNvPr id="29" name="TextBox 29"/>
          <p:cNvSpPr txBox="1"/>
          <p:nvPr/>
        </p:nvSpPr>
        <p:spPr>
          <a:xfrm>
            <a:off x="10833638" y="2689308"/>
            <a:ext cx="2007233" cy="717384"/>
          </a:xfrm>
          <a:prstGeom prst="rect">
            <a:avLst/>
          </a:prstGeom>
        </p:spPr>
        <p:txBody>
          <a:bodyPr wrap="square" lIns="0" tIns="0" rIns="0" bIns="0" rtlCol="0" anchor="t">
            <a:spAutoFit/>
          </a:bodyPr>
          <a:lstStyle/>
          <a:p>
            <a:pPr algn="ctr">
              <a:lnSpc>
                <a:spcPts val="5890"/>
              </a:lnSpc>
              <a:spcBef>
                <a:spcPct val="0"/>
              </a:spcBef>
            </a:pPr>
            <a:r>
              <a:rPr lang="en-US" sz="4210" b="1" dirty="0">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2000年</a:t>
            </a:r>
          </a:p>
        </p:txBody>
      </p:sp>
      <p:sp>
        <p:nvSpPr>
          <p:cNvPr id="30" name="TextBox 30"/>
          <p:cNvSpPr txBox="1"/>
          <p:nvPr/>
        </p:nvSpPr>
        <p:spPr>
          <a:xfrm>
            <a:off x="13375611" y="2174986"/>
            <a:ext cx="1866460" cy="717384"/>
          </a:xfrm>
          <a:prstGeom prst="rect">
            <a:avLst/>
          </a:prstGeom>
        </p:spPr>
        <p:txBody>
          <a:bodyPr wrap="square" lIns="0" tIns="0" rIns="0" bIns="0" rtlCol="0" anchor="t">
            <a:spAutoFit/>
          </a:bodyPr>
          <a:lstStyle/>
          <a:p>
            <a:pPr algn="ctr">
              <a:lnSpc>
                <a:spcPts val="5890"/>
              </a:lnSpc>
              <a:spcBef>
                <a:spcPct val="0"/>
              </a:spcBef>
            </a:pPr>
            <a:r>
              <a:rPr lang="en-US" sz="4210" b="1" dirty="0">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2015年</a:t>
            </a:r>
          </a:p>
        </p:txBody>
      </p:sp>
      <p:sp>
        <p:nvSpPr>
          <p:cNvPr id="31" name="TextBox 31"/>
          <p:cNvSpPr txBox="1"/>
          <p:nvPr/>
        </p:nvSpPr>
        <p:spPr>
          <a:xfrm>
            <a:off x="15918786" y="1533915"/>
            <a:ext cx="1866460" cy="717384"/>
          </a:xfrm>
          <a:prstGeom prst="rect">
            <a:avLst/>
          </a:prstGeom>
        </p:spPr>
        <p:txBody>
          <a:bodyPr wrap="square" lIns="0" tIns="0" rIns="0" bIns="0" rtlCol="0" anchor="t">
            <a:spAutoFit/>
          </a:bodyPr>
          <a:lstStyle/>
          <a:p>
            <a:pPr algn="ctr">
              <a:lnSpc>
                <a:spcPts val="5890"/>
              </a:lnSpc>
              <a:spcBef>
                <a:spcPct val="0"/>
              </a:spcBef>
            </a:pPr>
            <a:r>
              <a:rPr lang="en-US" sz="4210" b="1" dirty="0">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2022年</a:t>
            </a:r>
          </a:p>
        </p:txBody>
      </p:sp>
      <p:sp>
        <p:nvSpPr>
          <p:cNvPr id="32" name="TextBox 32"/>
          <p:cNvSpPr txBox="1"/>
          <p:nvPr/>
        </p:nvSpPr>
        <p:spPr>
          <a:xfrm>
            <a:off x="474417" y="5955623"/>
            <a:ext cx="2172202" cy="2389505"/>
          </a:xfrm>
          <a:prstGeom prst="rect">
            <a:avLst/>
          </a:prstGeom>
        </p:spPr>
        <p:txBody>
          <a:bodyPr lIns="0" tIns="0" rIns="0" bIns="0" rtlCol="0" anchor="t">
            <a:spAutoFit/>
          </a:bodyPr>
          <a:lstStyle/>
          <a:p>
            <a:pPr algn="l">
              <a:lnSpc>
                <a:spcPts val="3220"/>
              </a:lnSpc>
              <a:spcBef>
                <a:spcPct val="0"/>
              </a:spcBef>
            </a:pPr>
            <a:r>
              <a:rPr lang="en-US" sz="230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学校办学历史可追溯至始创于 1909 年的广东全省农事试验场及附设农业讲习所。</a:t>
            </a:r>
          </a:p>
        </p:txBody>
      </p:sp>
      <p:sp>
        <p:nvSpPr>
          <p:cNvPr id="33" name="TextBox 33"/>
          <p:cNvSpPr txBox="1"/>
          <p:nvPr/>
        </p:nvSpPr>
        <p:spPr>
          <a:xfrm>
            <a:off x="3032800" y="5296507"/>
            <a:ext cx="2184313" cy="4789805"/>
          </a:xfrm>
          <a:prstGeom prst="rect">
            <a:avLst/>
          </a:prstGeom>
        </p:spPr>
        <p:txBody>
          <a:bodyPr lIns="0" tIns="0" rIns="0" bIns="0" rtlCol="0" anchor="t">
            <a:spAutoFit/>
          </a:bodyPr>
          <a:lstStyle/>
          <a:p>
            <a:pPr algn="l">
              <a:lnSpc>
                <a:spcPts val="3220"/>
              </a:lnSpc>
              <a:spcBef>
                <a:spcPct val="0"/>
              </a:spcBef>
            </a:pPr>
            <a:r>
              <a:rPr lang="en-US" sz="230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 1952 年全国高校院系调整时，由中山大学农学院、岭南大学农学院和广西大学农学院畜牧兽医系及病虫害系的一部分合并成立华南农学院，隶属农业部主管；毛泽东主席亲笔题写了校名。</a:t>
            </a:r>
          </a:p>
        </p:txBody>
      </p:sp>
      <p:sp>
        <p:nvSpPr>
          <p:cNvPr id="34" name="TextBox 34"/>
          <p:cNvSpPr txBox="1"/>
          <p:nvPr/>
        </p:nvSpPr>
        <p:spPr>
          <a:xfrm>
            <a:off x="5580828" y="4902145"/>
            <a:ext cx="2172202" cy="1589405"/>
          </a:xfrm>
          <a:prstGeom prst="rect">
            <a:avLst/>
          </a:prstGeom>
        </p:spPr>
        <p:txBody>
          <a:bodyPr lIns="0" tIns="0" rIns="0" bIns="0" rtlCol="0" anchor="t">
            <a:spAutoFit/>
          </a:bodyPr>
          <a:lstStyle/>
          <a:p>
            <a:pPr algn="l">
              <a:lnSpc>
                <a:spcPts val="3220"/>
              </a:lnSpc>
              <a:spcBef>
                <a:spcPct val="0"/>
              </a:spcBef>
            </a:pPr>
            <a:r>
              <a:rPr lang="en-US" sz="230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 1979 年，经国务院批准列为全国重点高等学校。</a:t>
            </a:r>
          </a:p>
        </p:txBody>
      </p:sp>
      <p:sp>
        <p:nvSpPr>
          <p:cNvPr id="35" name="TextBox 35"/>
          <p:cNvSpPr txBox="1"/>
          <p:nvPr/>
        </p:nvSpPr>
        <p:spPr>
          <a:xfrm>
            <a:off x="8034851" y="4303291"/>
            <a:ext cx="2348103" cy="789305"/>
          </a:xfrm>
          <a:prstGeom prst="rect">
            <a:avLst/>
          </a:prstGeom>
        </p:spPr>
        <p:txBody>
          <a:bodyPr lIns="0" tIns="0" rIns="0" bIns="0" rtlCol="0" anchor="t">
            <a:spAutoFit/>
          </a:bodyPr>
          <a:lstStyle/>
          <a:p>
            <a:pPr algn="l">
              <a:lnSpc>
                <a:spcPts val="3220"/>
              </a:lnSpc>
              <a:spcBef>
                <a:spcPct val="0"/>
              </a:spcBef>
            </a:pPr>
            <a:r>
              <a:rPr lang="en-US" sz="230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 1984 年，更名为华南农业大学。</a:t>
            </a:r>
          </a:p>
        </p:txBody>
      </p:sp>
      <p:sp>
        <p:nvSpPr>
          <p:cNvPr id="36" name="TextBox 36"/>
          <p:cNvSpPr txBox="1"/>
          <p:nvPr/>
        </p:nvSpPr>
        <p:spPr>
          <a:xfrm>
            <a:off x="10576824" y="3982699"/>
            <a:ext cx="2348103" cy="1589405"/>
          </a:xfrm>
          <a:prstGeom prst="rect">
            <a:avLst/>
          </a:prstGeom>
        </p:spPr>
        <p:txBody>
          <a:bodyPr lIns="0" tIns="0" rIns="0" bIns="0" rtlCol="0" anchor="t">
            <a:spAutoFit/>
          </a:bodyPr>
          <a:lstStyle/>
          <a:p>
            <a:pPr algn="l">
              <a:lnSpc>
                <a:spcPts val="3220"/>
              </a:lnSpc>
              <a:spcBef>
                <a:spcPct val="0"/>
              </a:spcBef>
            </a:pPr>
            <a:r>
              <a:rPr lang="en-US" sz="230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 2000 年国家深化高校管理体制改革，学校由农业部划归广东省主管。</a:t>
            </a:r>
          </a:p>
        </p:txBody>
      </p:sp>
      <p:sp>
        <p:nvSpPr>
          <p:cNvPr id="37" name="TextBox 37"/>
          <p:cNvSpPr txBox="1"/>
          <p:nvPr/>
        </p:nvSpPr>
        <p:spPr>
          <a:xfrm>
            <a:off x="13159958" y="3490071"/>
            <a:ext cx="2348103" cy="1189355"/>
          </a:xfrm>
          <a:prstGeom prst="rect">
            <a:avLst/>
          </a:prstGeom>
        </p:spPr>
        <p:txBody>
          <a:bodyPr lIns="0" tIns="0" rIns="0" bIns="0" rtlCol="0" anchor="t">
            <a:spAutoFit/>
          </a:bodyPr>
          <a:lstStyle/>
          <a:p>
            <a:pPr algn="l">
              <a:lnSpc>
                <a:spcPts val="3220"/>
              </a:lnSpc>
              <a:spcBef>
                <a:spcPct val="0"/>
              </a:spcBef>
            </a:pPr>
            <a:r>
              <a:rPr lang="en-US" sz="230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 2015 年，学校整体进入广东省高水平大学建设行列。</a:t>
            </a:r>
          </a:p>
        </p:txBody>
      </p:sp>
      <p:sp>
        <p:nvSpPr>
          <p:cNvPr id="38" name="TextBox 38"/>
          <p:cNvSpPr txBox="1"/>
          <p:nvPr/>
        </p:nvSpPr>
        <p:spPr>
          <a:xfrm>
            <a:off x="15661972" y="2919206"/>
            <a:ext cx="2348103" cy="1238250"/>
          </a:xfrm>
          <a:prstGeom prst="rect">
            <a:avLst/>
          </a:prstGeom>
        </p:spPr>
        <p:txBody>
          <a:bodyPr lIns="0" tIns="0" rIns="0" bIns="0" rtlCol="0" anchor="t">
            <a:spAutoFit/>
          </a:bodyPr>
          <a:lstStyle/>
          <a:p>
            <a:pPr algn="l">
              <a:lnSpc>
                <a:spcPts val="3220"/>
              </a:lnSpc>
              <a:spcBef>
                <a:spcPct val="0"/>
              </a:spcBef>
            </a:pPr>
            <a:r>
              <a:rPr lang="en-US" sz="2300" dirty="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 2022 </a:t>
            </a:r>
            <a:r>
              <a:rPr lang="en-US" sz="2300" dirty="0" err="1">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年，入选国家“双一流”建设高校</a:t>
            </a:r>
            <a:r>
              <a:rPr lang="en-US" sz="2300" dirty="0">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a:t>
            </a:r>
          </a:p>
        </p:txBody>
      </p:sp>
      <p:sp>
        <p:nvSpPr>
          <p:cNvPr id="39" name="AutoShape 11"/>
          <p:cNvSpPr/>
          <p:nvPr/>
        </p:nvSpPr>
        <p:spPr>
          <a:xfrm flipH="1" flipV="1">
            <a:off x="6058535" y="38100"/>
            <a:ext cx="635" cy="1145540"/>
          </a:xfrm>
          <a:prstGeom prst="line">
            <a:avLst/>
          </a:prstGeom>
          <a:ln w="38100" cap="flat">
            <a:solidFill>
              <a:srgbClr val="FFFFFF"/>
            </a:solidFill>
            <a:prstDash val="solid"/>
            <a:headEnd type="none" w="sm" len="sm"/>
            <a:tailEnd type="none" w="sm" len="sm"/>
          </a:ln>
        </p:spPr>
      </p:sp>
      <p:sp>
        <p:nvSpPr>
          <p:cNvPr id="40" name="AutoShape 11"/>
          <p:cNvSpPr/>
          <p:nvPr/>
        </p:nvSpPr>
        <p:spPr>
          <a:xfrm flipH="1" flipV="1">
            <a:off x="10224770" y="0"/>
            <a:ext cx="635" cy="1145540"/>
          </a:xfrm>
          <a:prstGeom prst="line">
            <a:avLst/>
          </a:prstGeom>
          <a:ln w="38100" cap="flat">
            <a:solidFill>
              <a:srgbClr val="FFFFFF"/>
            </a:solidFill>
            <a:prstDash val="solid"/>
            <a:headEnd type="none" w="sm" len="sm"/>
            <a:tailEnd type="none" w="sm" len="sm"/>
          </a:ln>
        </p:spPr>
      </p:sp>
      <p:sp>
        <p:nvSpPr>
          <p:cNvPr id="41" name="AutoShape 11"/>
          <p:cNvSpPr/>
          <p:nvPr/>
        </p:nvSpPr>
        <p:spPr>
          <a:xfrm flipH="1" flipV="1">
            <a:off x="14249400" y="0"/>
            <a:ext cx="635" cy="1145540"/>
          </a:xfrm>
          <a:prstGeom prst="line">
            <a:avLst/>
          </a:prstGeom>
          <a:ln w="38100" cap="flat">
            <a:solidFill>
              <a:srgbClr val="FFFFFF"/>
            </a:solidFill>
            <a:prstDash val="soli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1F1"/>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146298"/>
            <a:chOff x="0" y="0"/>
            <a:chExt cx="4816593" cy="301906"/>
          </a:xfrm>
        </p:grpSpPr>
        <p:sp>
          <p:nvSpPr>
            <p:cNvPr id="3" name="Freeform 3"/>
            <p:cNvSpPr/>
            <p:nvPr/>
          </p:nvSpPr>
          <p:spPr>
            <a:xfrm>
              <a:off x="0" y="0"/>
              <a:ext cx="4816592" cy="301906"/>
            </a:xfrm>
            <a:custGeom>
              <a:avLst/>
              <a:gdLst/>
              <a:ahLst/>
              <a:cxnLst/>
              <a:rect l="l" t="t" r="r" b="b"/>
              <a:pathLst>
                <a:path w="4816592" h="301906">
                  <a:moveTo>
                    <a:pt x="0" y="0"/>
                  </a:moveTo>
                  <a:lnTo>
                    <a:pt x="4816592" y="0"/>
                  </a:lnTo>
                  <a:lnTo>
                    <a:pt x="4816592" y="301906"/>
                  </a:lnTo>
                  <a:lnTo>
                    <a:pt x="0" y="301906"/>
                  </a:lnTo>
                  <a:close/>
                </a:path>
              </a:pathLst>
            </a:custGeom>
            <a:solidFill>
              <a:srgbClr val="DE7BB3">
                <a:alpha val="42745"/>
              </a:srgbClr>
            </a:solidFill>
          </p:spPr>
        </p:sp>
        <p:sp>
          <p:nvSpPr>
            <p:cNvPr id="4" name="TextBox 4"/>
            <p:cNvSpPr txBox="1"/>
            <p:nvPr/>
          </p:nvSpPr>
          <p:spPr>
            <a:xfrm>
              <a:off x="0" y="-57150"/>
              <a:ext cx="4816593" cy="359056"/>
            </a:xfrm>
            <a:prstGeom prst="rect">
              <a:avLst/>
            </a:prstGeom>
          </p:spPr>
          <p:txBody>
            <a:bodyPr lIns="50800" tIns="50800" rIns="50800" bIns="50800" rtlCol="0" anchor="ctr"/>
            <a:lstStyle/>
            <a:p>
              <a:pPr algn="ctr">
                <a:lnSpc>
                  <a:spcPts val="3500"/>
                </a:lnSpc>
              </a:pPr>
              <a:endParaRPr/>
            </a:p>
          </p:txBody>
        </p:sp>
      </p:grpSp>
      <p:sp>
        <p:nvSpPr>
          <p:cNvPr id="5" name="Freeform 5"/>
          <p:cNvSpPr/>
          <p:nvPr/>
        </p:nvSpPr>
        <p:spPr>
          <a:xfrm>
            <a:off x="474417" y="0"/>
            <a:ext cx="1108566" cy="1146298"/>
          </a:xfrm>
          <a:custGeom>
            <a:avLst/>
            <a:gdLst/>
            <a:ahLst/>
            <a:cxnLst/>
            <a:rect l="l" t="t" r="r" b="b"/>
            <a:pathLst>
              <a:path w="1108566" h="1146298">
                <a:moveTo>
                  <a:pt x="0" y="0"/>
                </a:moveTo>
                <a:lnTo>
                  <a:pt x="1108566" y="0"/>
                </a:lnTo>
                <a:lnTo>
                  <a:pt x="1108566" y="1146298"/>
                </a:lnTo>
                <a:lnTo>
                  <a:pt x="0" y="1146298"/>
                </a:lnTo>
                <a:lnTo>
                  <a:pt x="0" y="0"/>
                </a:lnTo>
                <a:close/>
              </a:path>
            </a:pathLst>
          </a:custGeom>
          <a:blipFill>
            <a:blip r:embed="rId2"/>
            <a:stretch>
              <a:fillRect/>
            </a:stretch>
          </a:blipFill>
        </p:spPr>
      </p:sp>
      <p:grpSp>
        <p:nvGrpSpPr>
          <p:cNvPr id="6" name="Group 6"/>
          <p:cNvGrpSpPr/>
          <p:nvPr/>
        </p:nvGrpSpPr>
        <p:grpSpPr>
          <a:xfrm>
            <a:off x="1912534" y="0"/>
            <a:ext cx="4146842" cy="1146298"/>
            <a:chOff x="0" y="0"/>
            <a:chExt cx="1092172" cy="301906"/>
          </a:xfrm>
          <a:effectLst>
            <a:outerShdw blurRad="444500" dist="38100" dir="8100000" algn="tr" rotWithShape="0">
              <a:prstClr val="black">
                <a:alpha val="40000"/>
              </a:prstClr>
            </a:outerShdw>
          </a:effectLst>
        </p:grpSpPr>
        <p:sp>
          <p:nvSpPr>
            <p:cNvPr id="7" name="Freeform 7"/>
            <p:cNvSpPr/>
            <p:nvPr/>
          </p:nvSpPr>
          <p:spPr>
            <a:xfrm>
              <a:off x="0" y="0"/>
              <a:ext cx="1092172" cy="301906"/>
            </a:xfrm>
            <a:custGeom>
              <a:avLst/>
              <a:gdLst/>
              <a:ahLst/>
              <a:cxnLst/>
              <a:rect l="l" t="t" r="r" b="b"/>
              <a:pathLst>
                <a:path w="1092172" h="301906">
                  <a:moveTo>
                    <a:pt x="0" y="0"/>
                  </a:moveTo>
                  <a:lnTo>
                    <a:pt x="1092172" y="0"/>
                  </a:lnTo>
                  <a:lnTo>
                    <a:pt x="1092172" y="301906"/>
                  </a:lnTo>
                  <a:lnTo>
                    <a:pt x="0" y="301906"/>
                  </a:lnTo>
                  <a:close/>
                </a:path>
              </a:pathLst>
            </a:custGeom>
            <a:solidFill>
              <a:srgbClr val="B51B83"/>
            </a:solidFill>
          </p:spPr>
        </p:sp>
        <p:sp>
          <p:nvSpPr>
            <p:cNvPr id="8" name="TextBox 8"/>
            <p:cNvSpPr txBox="1"/>
            <p:nvPr/>
          </p:nvSpPr>
          <p:spPr>
            <a:xfrm>
              <a:off x="0" y="-57150"/>
              <a:ext cx="1092172" cy="359056"/>
            </a:xfrm>
            <a:prstGeom prst="rect">
              <a:avLst/>
            </a:prstGeom>
            <a:effectLst>
              <a:outerShdw blurRad="444500" dist="38100" dir="8100000" algn="tr" rotWithShape="0">
                <a:prstClr val="black">
                  <a:alpha val="40000"/>
                </a:prstClr>
              </a:outerShdw>
            </a:effectLst>
          </p:spPr>
          <p:txBody>
            <a:bodyPr lIns="50800" tIns="50800" rIns="50800" bIns="50800" rtlCol="0" anchor="ctr"/>
            <a:lstStyle/>
            <a:p>
              <a:pPr algn="ctr">
                <a:lnSpc>
                  <a:spcPts val="3500"/>
                </a:lnSpc>
              </a:pPr>
              <a:endParaRPr/>
            </a:p>
          </p:txBody>
        </p:sp>
      </p:grpSp>
      <p:sp>
        <p:nvSpPr>
          <p:cNvPr id="12" name="Freeform 12"/>
          <p:cNvSpPr/>
          <p:nvPr/>
        </p:nvSpPr>
        <p:spPr>
          <a:xfrm>
            <a:off x="0" y="6003248"/>
            <a:ext cx="18287996" cy="4283752"/>
          </a:xfrm>
          <a:custGeom>
            <a:avLst/>
            <a:gdLst/>
            <a:ahLst/>
            <a:cxnLst/>
            <a:rect l="l" t="t" r="r" b="b"/>
            <a:pathLst>
              <a:path w="18385266" h="4283752">
                <a:moveTo>
                  <a:pt x="0" y="0"/>
                </a:moveTo>
                <a:lnTo>
                  <a:pt x="18385266" y="0"/>
                </a:lnTo>
                <a:lnTo>
                  <a:pt x="18385266" y="4283752"/>
                </a:lnTo>
                <a:lnTo>
                  <a:pt x="0" y="4283752"/>
                </a:lnTo>
                <a:lnTo>
                  <a:pt x="0" y="0"/>
                </a:lnTo>
                <a:close/>
              </a:path>
            </a:pathLst>
          </a:custGeom>
          <a:blipFill>
            <a:blip r:embed="rId3">
              <a:alphaModFix amt="50000"/>
            </a:blip>
            <a:stretch>
              <a:fillRect l="-679" r="-1541" b="-82615"/>
            </a:stretch>
          </a:blipFill>
        </p:spPr>
      </p:sp>
      <p:sp>
        <p:nvSpPr>
          <p:cNvPr id="13" name="Freeform 13"/>
          <p:cNvSpPr/>
          <p:nvPr/>
        </p:nvSpPr>
        <p:spPr>
          <a:xfrm>
            <a:off x="7805386" y="3646906"/>
            <a:ext cx="2579962" cy="2579962"/>
          </a:xfrm>
          <a:custGeom>
            <a:avLst/>
            <a:gdLst/>
            <a:ahLst/>
            <a:cxnLst/>
            <a:rect l="l" t="t" r="r" b="b"/>
            <a:pathLst>
              <a:path w="2579962" h="2579962">
                <a:moveTo>
                  <a:pt x="0" y="0"/>
                </a:moveTo>
                <a:lnTo>
                  <a:pt x="2579962" y="0"/>
                </a:lnTo>
                <a:lnTo>
                  <a:pt x="2579962" y="2579962"/>
                </a:lnTo>
                <a:lnTo>
                  <a:pt x="0" y="25799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TextBox 14"/>
          <p:cNvSpPr txBox="1"/>
          <p:nvPr/>
        </p:nvSpPr>
        <p:spPr>
          <a:xfrm>
            <a:off x="2658259"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学校概况</a:t>
            </a:r>
          </a:p>
        </p:txBody>
      </p:sp>
      <p:sp>
        <p:nvSpPr>
          <p:cNvPr id="15" name="TextBox 15"/>
          <p:cNvSpPr txBox="1"/>
          <p:nvPr/>
        </p:nvSpPr>
        <p:spPr>
          <a:xfrm>
            <a:off x="6804090" y="4908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学科优势</a:t>
            </a:r>
          </a:p>
        </p:txBody>
      </p:sp>
      <p:sp>
        <p:nvSpPr>
          <p:cNvPr id="16" name="TextBox 16"/>
          <p:cNvSpPr txBox="1"/>
          <p:nvPr/>
        </p:nvSpPr>
        <p:spPr>
          <a:xfrm>
            <a:off x="10989032"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发展优势</a:t>
            </a:r>
          </a:p>
        </p:txBody>
      </p:sp>
      <p:sp>
        <p:nvSpPr>
          <p:cNvPr id="17" name="TextBox 17"/>
          <p:cNvSpPr txBox="1"/>
          <p:nvPr/>
        </p:nvSpPr>
        <p:spPr>
          <a:xfrm>
            <a:off x="15023596"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总结展望</a:t>
            </a:r>
          </a:p>
        </p:txBody>
      </p:sp>
      <p:sp>
        <p:nvSpPr>
          <p:cNvPr id="18" name="TextBox 18"/>
          <p:cNvSpPr txBox="1"/>
          <p:nvPr/>
        </p:nvSpPr>
        <p:spPr>
          <a:xfrm>
            <a:off x="6947838" y="5801119"/>
            <a:ext cx="857548" cy="1212215"/>
          </a:xfrm>
          <a:prstGeom prst="rect">
            <a:avLst/>
          </a:prstGeom>
        </p:spPr>
        <p:txBody>
          <a:bodyPr lIns="0" tIns="0" rIns="0" bIns="0" rtlCol="0" anchor="t">
            <a:spAutoFit/>
          </a:bodyPr>
          <a:lstStyle/>
          <a:p>
            <a:pPr algn="ctr">
              <a:lnSpc>
                <a:spcPts val="9455"/>
              </a:lnSpc>
              <a:spcBef>
                <a:spcPct val="0"/>
              </a:spcBef>
            </a:pPr>
            <a:r>
              <a:rPr lang="en-US" sz="6750" b="1">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工</a:t>
            </a:r>
          </a:p>
        </p:txBody>
      </p:sp>
      <p:sp>
        <p:nvSpPr>
          <p:cNvPr id="19" name="TextBox 19"/>
          <p:cNvSpPr txBox="1"/>
          <p:nvPr/>
        </p:nvSpPr>
        <p:spPr>
          <a:xfrm>
            <a:off x="8715226" y="6607840"/>
            <a:ext cx="857548" cy="1161994"/>
          </a:xfrm>
          <a:prstGeom prst="rect">
            <a:avLst/>
          </a:prstGeom>
        </p:spPr>
        <p:txBody>
          <a:bodyPr lIns="0" tIns="0" rIns="0" bIns="0" rtlCol="0" anchor="t">
            <a:spAutoFit/>
          </a:bodyPr>
          <a:lstStyle/>
          <a:p>
            <a:pPr algn="ctr">
              <a:lnSpc>
                <a:spcPts val="9455"/>
              </a:lnSpc>
              <a:spcBef>
                <a:spcPct val="0"/>
              </a:spcBef>
            </a:pPr>
            <a:r>
              <a:rPr lang="en-US" sz="6750" b="1">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哲</a:t>
            </a:r>
          </a:p>
        </p:txBody>
      </p:sp>
      <p:sp>
        <p:nvSpPr>
          <p:cNvPr id="20" name="TextBox 20"/>
          <p:cNvSpPr txBox="1"/>
          <p:nvPr/>
        </p:nvSpPr>
        <p:spPr>
          <a:xfrm>
            <a:off x="6271414" y="4289215"/>
            <a:ext cx="857548" cy="1161994"/>
          </a:xfrm>
          <a:prstGeom prst="rect">
            <a:avLst/>
          </a:prstGeom>
        </p:spPr>
        <p:txBody>
          <a:bodyPr lIns="0" tIns="0" rIns="0" bIns="0" rtlCol="0" anchor="t">
            <a:spAutoFit/>
          </a:bodyPr>
          <a:lstStyle/>
          <a:p>
            <a:pPr algn="ctr">
              <a:lnSpc>
                <a:spcPts val="9455"/>
              </a:lnSpc>
              <a:spcBef>
                <a:spcPct val="0"/>
              </a:spcBef>
            </a:pPr>
            <a:r>
              <a:rPr lang="en-US" sz="6750" b="1">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农</a:t>
            </a:r>
          </a:p>
        </p:txBody>
      </p:sp>
      <p:sp>
        <p:nvSpPr>
          <p:cNvPr id="21" name="TextBox 21"/>
          <p:cNvSpPr txBox="1"/>
          <p:nvPr/>
        </p:nvSpPr>
        <p:spPr>
          <a:xfrm>
            <a:off x="6700188" y="2927102"/>
            <a:ext cx="857548" cy="1161994"/>
          </a:xfrm>
          <a:prstGeom prst="rect">
            <a:avLst/>
          </a:prstGeom>
        </p:spPr>
        <p:txBody>
          <a:bodyPr lIns="0" tIns="0" rIns="0" bIns="0" rtlCol="0" anchor="t">
            <a:spAutoFit/>
          </a:bodyPr>
          <a:lstStyle/>
          <a:p>
            <a:pPr algn="ctr">
              <a:lnSpc>
                <a:spcPts val="9455"/>
              </a:lnSpc>
              <a:spcBef>
                <a:spcPct val="0"/>
              </a:spcBef>
            </a:pPr>
            <a:r>
              <a:rPr lang="en-US" sz="6750" b="1">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理</a:t>
            </a:r>
          </a:p>
        </p:txBody>
      </p:sp>
      <p:sp>
        <p:nvSpPr>
          <p:cNvPr id="22" name="TextBox 22"/>
          <p:cNvSpPr txBox="1"/>
          <p:nvPr/>
        </p:nvSpPr>
        <p:spPr>
          <a:xfrm>
            <a:off x="7857679" y="1970562"/>
            <a:ext cx="857548" cy="1161994"/>
          </a:xfrm>
          <a:prstGeom prst="rect">
            <a:avLst/>
          </a:prstGeom>
        </p:spPr>
        <p:txBody>
          <a:bodyPr lIns="0" tIns="0" rIns="0" bIns="0" rtlCol="0" anchor="t">
            <a:spAutoFit/>
          </a:bodyPr>
          <a:lstStyle/>
          <a:p>
            <a:pPr algn="ctr">
              <a:lnSpc>
                <a:spcPts val="9455"/>
              </a:lnSpc>
              <a:spcBef>
                <a:spcPct val="0"/>
              </a:spcBef>
            </a:pPr>
            <a:r>
              <a:rPr lang="en-US" sz="6750" b="1">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文</a:t>
            </a:r>
          </a:p>
        </p:txBody>
      </p:sp>
      <p:sp>
        <p:nvSpPr>
          <p:cNvPr id="23" name="TextBox 23"/>
          <p:cNvSpPr txBox="1"/>
          <p:nvPr/>
        </p:nvSpPr>
        <p:spPr>
          <a:xfrm>
            <a:off x="9572774" y="1970562"/>
            <a:ext cx="857548" cy="1161994"/>
          </a:xfrm>
          <a:prstGeom prst="rect">
            <a:avLst/>
          </a:prstGeom>
        </p:spPr>
        <p:txBody>
          <a:bodyPr lIns="0" tIns="0" rIns="0" bIns="0" rtlCol="0" anchor="t">
            <a:spAutoFit/>
          </a:bodyPr>
          <a:lstStyle/>
          <a:p>
            <a:pPr algn="ctr">
              <a:lnSpc>
                <a:spcPts val="9455"/>
              </a:lnSpc>
              <a:spcBef>
                <a:spcPct val="0"/>
              </a:spcBef>
            </a:pPr>
            <a:r>
              <a:rPr lang="en-US" sz="6750" b="1">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史</a:t>
            </a:r>
          </a:p>
        </p:txBody>
      </p:sp>
      <p:sp>
        <p:nvSpPr>
          <p:cNvPr id="24" name="TextBox 24"/>
          <p:cNvSpPr txBox="1"/>
          <p:nvPr/>
        </p:nvSpPr>
        <p:spPr>
          <a:xfrm>
            <a:off x="10632998" y="2927102"/>
            <a:ext cx="857548" cy="1161994"/>
          </a:xfrm>
          <a:prstGeom prst="rect">
            <a:avLst/>
          </a:prstGeom>
        </p:spPr>
        <p:txBody>
          <a:bodyPr lIns="0" tIns="0" rIns="0" bIns="0" rtlCol="0" anchor="t">
            <a:spAutoFit/>
          </a:bodyPr>
          <a:lstStyle/>
          <a:p>
            <a:pPr algn="ctr">
              <a:lnSpc>
                <a:spcPts val="9455"/>
              </a:lnSpc>
              <a:spcBef>
                <a:spcPct val="0"/>
              </a:spcBef>
            </a:pPr>
            <a:r>
              <a:rPr lang="en-US" sz="6750" b="1">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经</a:t>
            </a:r>
          </a:p>
        </p:txBody>
      </p:sp>
      <p:sp>
        <p:nvSpPr>
          <p:cNvPr id="25" name="TextBox 25"/>
          <p:cNvSpPr txBox="1"/>
          <p:nvPr/>
        </p:nvSpPr>
        <p:spPr>
          <a:xfrm>
            <a:off x="11242598" y="4289215"/>
            <a:ext cx="857548" cy="1161994"/>
          </a:xfrm>
          <a:prstGeom prst="rect">
            <a:avLst/>
          </a:prstGeom>
        </p:spPr>
        <p:txBody>
          <a:bodyPr lIns="0" tIns="0" rIns="0" bIns="0" rtlCol="0" anchor="t">
            <a:spAutoFit/>
          </a:bodyPr>
          <a:lstStyle/>
          <a:p>
            <a:pPr algn="ctr">
              <a:lnSpc>
                <a:spcPts val="9455"/>
              </a:lnSpc>
              <a:spcBef>
                <a:spcPct val="0"/>
              </a:spcBef>
            </a:pPr>
            <a:r>
              <a:rPr lang="en-US" sz="6750" b="1">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管</a:t>
            </a:r>
          </a:p>
        </p:txBody>
      </p:sp>
      <p:sp>
        <p:nvSpPr>
          <p:cNvPr id="26" name="TextBox 26"/>
          <p:cNvSpPr txBox="1"/>
          <p:nvPr/>
        </p:nvSpPr>
        <p:spPr>
          <a:xfrm>
            <a:off x="10560258" y="5870270"/>
            <a:ext cx="857548" cy="1161994"/>
          </a:xfrm>
          <a:prstGeom prst="rect">
            <a:avLst/>
          </a:prstGeom>
        </p:spPr>
        <p:txBody>
          <a:bodyPr lIns="0" tIns="0" rIns="0" bIns="0" rtlCol="0" anchor="t">
            <a:spAutoFit/>
          </a:bodyPr>
          <a:lstStyle/>
          <a:p>
            <a:pPr algn="ctr">
              <a:lnSpc>
                <a:spcPts val="9455"/>
              </a:lnSpc>
              <a:spcBef>
                <a:spcPct val="0"/>
              </a:spcBef>
            </a:pPr>
            <a:r>
              <a:rPr lang="en-US" sz="6750" b="1">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法</a:t>
            </a:r>
          </a:p>
        </p:txBody>
      </p:sp>
      <p:sp>
        <p:nvSpPr>
          <p:cNvPr id="27" name="TextBox 27"/>
          <p:cNvSpPr txBox="1"/>
          <p:nvPr/>
        </p:nvSpPr>
        <p:spPr>
          <a:xfrm>
            <a:off x="1028700" y="8055584"/>
            <a:ext cx="16296562" cy="2031365"/>
          </a:xfrm>
          <a:prstGeom prst="rect">
            <a:avLst/>
          </a:prstGeom>
        </p:spPr>
        <p:txBody>
          <a:bodyPr lIns="0" tIns="0" rIns="0" bIns="0" rtlCol="0" anchor="t">
            <a:spAutoFit/>
          </a:bodyPr>
          <a:lstStyle/>
          <a:p>
            <a:pPr algn="l">
              <a:lnSpc>
                <a:spcPts val="4060"/>
              </a:lnSpc>
              <a:spcBef>
                <a:spcPct val="0"/>
              </a:spcBef>
            </a:pPr>
            <a:r>
              <a:rPr lang="en-US" sz="2900" spc="347">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      华南农业大学是一所以农业科学、生命科学为优势，农、工、理、文、史、经、管、法、艺、哲等多学科协调发展的综合性大学。学校学科门类齐全，有98个本科专业，13个博士学位授权一级学科，3个博士专业学位类别，30个硕士学位授权一级学科，21个硕士专业学位类别。</a:t>
            </a:r>
          </a:p>
        </p:txBody>
      </p:sp>
      <p:grpSp>
        <p:nvGrpSpPr>
          <p:cNvPr id="28" name="Group 28"/>
          <p:cNvGrpSpPr/>
          <p:nvPr/>
        </p:nvGrpSpPr>
        <p:grpSpPr>
          <a:xfrm>
            <a:off x="662629" y="7769834"/>
            <a:ext cx="17016359" cy="2517166"/>
            <a:chOff x="0" y="0"/>
            <a:chExt cx="4481675" cy="662957"/>
          </a:xfrm>
        </p:grpSpPr>
        <p:sp>
          <p:nvSpPr>
            <p:cNvPr id="29" name="Freeform 29"/>
            <p:cNvSpPr/>
            <p:nvPr/>
          </p:nvSpPr>
          <p:spPr>
            <a:xfrm>
              <a:off x="0" y="0"/>
              <a:ext cx="4481675" cy="662957"/>
            </a:xfrm>
            <a:custGeom>
              <a:avLst/>
              <a:gdLst/>
              <a:ahLst/>
              <a:cxnLst/>
              <a:rect l="l" t="t" r="r" b="b"/>
              <a:pathLst>
                <a:path w="4481675" h="662957">
                  <a:moveTo>
                    <a:pt x="23203" y="0"/>
                  </a:moveTo>
                  <a:lnTo>
                    <a:pt x="4458471" y="0"/>
                  </a:lnTo>
                  <a:cubicBezTo>
                    <a:pt x="4464626" y="0"/>
                    <a:pt x="4470527" y="2445"/>
                    <a:pt x="4474879" y="6796"/>
                  </a:cubicBezTo>
                  <a:cubicBezTo>
                    <a:pt x="4479230" y="11148"/>
                    <a:pt x="4481675" y="17049"/>
                    <a:pt x="4481675" y="23203"/>
                  </a:cubicBezTo>
                  <a:lnTo>
                    <a:pt x="4481675" y="639754"/>
                  </a:lnTo>
                  <a:cubicBezTo>
                    <a:pt x="4481675" y="645908"/>
                    <a:pt x="4479230" y="651810"/>
                    <a:pt x="4474879" y="656161"/>
                  </a:cubicBezTo>
                  <a:cubicBezTo>
                    <a:pt x="4470527" y="660513"/>
                    <a:pt x="4464626" y="662957"/>
                    <a:pt x="4458471" y="662957"/>
                  </a:cubicBezTo>
                  <a:lnTo>
                    <a:pt x="23203" y="662957"/>
                  </a:lnTo>
                  <a:cubicBezTo>
                    <a:pt x="17049" y="662957"/>
                    <a:pt x="11148" y="660513"/>
                    <a:pt x="6796" y="656161"/>
                  </a:cubicBezTo>
                  <a:cubicBezTo>
                    <a:pt x="2445" y="651810"/>
                    <a:pt x="0" y="645908"/>
                    <a:pt x="0" y="639754"/>
                  </a:cubicBezTo>
                  <a:lnTo>
                    <a:pt x="0" y="23203"/>
                  </a:lnTo>
                  <a:cubicBezTo>
                    <a:pt x="0" y="17049"/>
                    <a:pt x="2445" y="11148"/>
                    <a:pt x="6796" y="6796"/>
                  </a:cubicBezTo>
                  <a:cubicBezTo>
                    <a:pt x="11148" y="2445"/>
                    <a:pt x="17049" y="0"/>
                    <a:pt x="23203" y="0"/>
                  </a:cubicBezTo>
                  <a:close/>
                </a:path>
              </a:pathLst>
            </a:custGeom>
            <a:solidFill>
              <a:srgbClr val="DE7BB3">
                <a:alpha val="9804"/>
              </a:srgbClr>
            </a:solidFill>
            <a:ln w="76200" cap="rnd">
              <a:solidFill>
                <a:srgbClr val="BA2788">
                  <a:alpha val="9804"/>
                </a:srgbClr>
              </a:solidFill>
              <a:prstDash val="solid"/>
              <a:round/>
            </a:ln>
          </p:spPr>
        </p:sp>
        <p:sp>
          <p:nvSpPr>
            <p:cNvPr id="30" name="TextBox 30"/>
            <p:cNvSpPr txBox="1"/>
            <p:nvPr/>
          </p:nvSpPr>
          <p:spPr>
            <a:xfrm>
              <a:off x="0" y="-57150"/>
              <a:ext cx="4481675" cy="720107"/>
            </a:xfrm>
            <a:prstGeom prst="rect">
              <a:avLst/>
            </a:prstGeom>
          </p:spPr>
          <p:txBody>
            <a:bodyPr lIns="50800" tIns="50800" rIns="50800" bIns="50800" rtlCol="0" anchor="ctr"/>
            <a:lstStyle/>
            <a:p>
              <a:pPr algn="ctr">
                <a:lnSpc>
                  <a:spcPts val="3500"/>
                </a:lnSpc>
              </a:pPr>
              <a:endParaRPr/>
            </a:p>
          </p:txBody>
        </p:sp>
      </p:grpSp>
      <p:sp>
        <p:nvSpPr>
          <p:cNvPr id="31" name="AutoShape 11"/>
          <p:cNvSpPr/>
          <p:nvPr/>
        </p:nvSpPr>
        <p:spPr>
          <a:xfrm flipH="1" flipV="1">
            <a:off x="6058535" y="0"/>
            <a:ext cx="635" cy="1145540"/>
          </a:xfrm>
          <a:prstGeom prst="line">
            <a:avLst/>
          </a:prstGeom>
          <a:ln w="38100" cap="flat">
            <a:solidFill>
              <a:srgbClr val="FFFFFF"/>
            </a:solidFill>
            <a:prstDash val="solid"/>
            <a:headEnd type="none" w="sm" len="sm"/>
            <a:tailEnd type="none" w="sm" len="sm"/>
          </a:ln>
        </p:spPr>
      </p:sp>
      <p:sp>
        <p:nvSpPr>
          <p:cNvPr id="32" name="AutoShape 11"/>
          <p:cNvSpPr/>
          <p:nvPr/>
        </p:nvSpPr>
        <p:spPr>
          <a:xfrm flipH="1" flipV="1">
            <a:off x="10224770" y="0"/>
            <a:ext cx="635" cy="1145540"/>
          </a:xfrm>
          <a:prstGeom prst="line">
            <a:avLst/>
          </a:prstGeom>
          <a:ln w="38100" cap="flat">
            <a:solidFill>
              <a:srgbClr val="FFFFFF"/>
            </a:solidFill>
            <a:prstDash val="solid"/>
            <a:headEnd type="none" w="sm" len="sm"/>
            <a:tailEnd type="none" w="sm" len="sm"/>
          </a:ln>
        </p:spPr>
      </p:sp>
      <p:sp>
        <p:nvSpPr>
          <p:cNvPr id="33" name="AutoShape 11"/>
          <p:cNvSpPr/>
          <p:nvPr/>
        </p:nvSpPr>
        <p:spPr>
          <a:xfrm flipH="1" flipV="1">
            <a:off x="14173200" y="635"/>
            <a:ext cx="13335" cy="1145540"/>
          </a:xfrm>
          <a:prstGeom prst="line">
            <a:avLst/>
          </a:prstGeom>
          <a:ln w="38100" cap="flat">
            <a:solidFill>
              <a:srgbClr val="FFFFFF"/>
            </a:solidFill>
            <a:prstDash val="soli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1F1"/>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146298"/>
            <a:chOff x="0" y="0"/>
            <a:chExt cx="4816593" cy="301906"/>
          </a:xfrm>
        </p:grpSpPr>
        <p:sp>
          <p:nvSpPr>
            <p:cNvPr id="3" name="Freeform 3"/>
            <p:cNvSpPr/>
            <p:nvPr/>
          </p:nvSpPr>
          <p:spPr>
            <a:xfrm>
              <a:off x="0" y="0"/>
              <a:ext cx="4816592" cy="301906"/>
            </a:xfrm>
            <a:custGeom>
              <a:avLst/>
              <a:gdLst/>
              <a:ahLst/>
              <a:cxnLst/>
              <a:rect l="l" t="t" r="r" b="b"/>
              <a:pathLst>
                <a:path w="4816592" h="301906">
                  <a:moveTo>
                    <a:pt x="0" y="0"/>
                  </a:moveTo>
                  <a:lnTo>
                    <a:pt x="4816592" y="0"/>
                  </a:lnTo>
                  <a:lnTo>
                    <a:pt x="4816592" y="301906"/>
                  </a:lnTo>
                  <a:lnTo>
                    <a:pt x="0" y="301906"/>
                  </a:lnTo>
                  <a:close/>
                </a:path>
              </a:pathLst>
            </a:custGeom>
            <a:solidFill>
              <a:srgbClr val="DE7BB3">
                <a:alpha val="42745"/>
              </a:srgbClr>
            </a:solidFill>
          </p:spPr>
        </p:sp>
        <p:sp>
          <p:nvSpPr>
            <p:cNvPr id="4" name="TextBox 4"/>
            <p:cNvSpPr txBox="1"/>
            <p:nvPr/>
          </p:nvSpPr>
          <p:spPr>
            <a:xfrm>
              <a:off x="0" y="-57150"/>
              <a:ext cx="4816593" cy="359056"/>
            </a:xfrm>
            <a:prstGeom prst="rect">
              <a:avLst/>
            </a:prstGeom>
          </p:spPr>
          <p:txBody>
            <a:bodyPr lIns="50800" tIns="50800" rIns="50800" bIns="50800" rtlCol="0" anchor="ctr"/>
            <a:lstStyle/>
            <a:p>
              <a:pPr algn="ctr">
                <a:lnSpc>
                  <a:spcPts val="3500"/>
                </a:lnSpc>
              </a:pPr>
              <a:endParaRPr/>
            </a:p>
          </p:txBody>
        </p:sp>
      </p:grpSp>
      <p:sp>
        <p:nvSpPr>
          <p:cNvPr id="5" name="Freeform 5"/>
          <p:cNvSpPr/>
          <p:nvPr/>
        </p:nvSpPr>
        <p:spPr>
          <a:xfrm>
            <a:off x="474417" y="0"/>
            <a:ext cx="1108566" cy="1146298"/>
          </a:xfrm>
          <a:custGeom>
            <a:avLst/>
            <a:gdLst/>
            <a:ahLst/>
            <a:cxnLst/>
            <a:rect l="l" t="t" r="r" b="b"/>
            <a:pathLst>
              <a:path w="1108566" h="1146298">
                <a:moveTo>
                  <a:pt x="0" y="0"/>
                </a:moveTo>
                <a:lnTo>
                  <a:pt x="1108566" y="0"/>
                </a:lnTo>
                <a:lnTo>
                  <a:pt x="1108566" y="1146298"/>
                </a:lnTo>
                <a:lnTo>
                  <a:pt x="0" y="1146298"/>
                </a:lnTo>
                <a:lnTo>
                  <a:pt x="0" y="0"/>
                </a:lnTo>
                <a:close/>
              </a:path>
            </a:pathLst>
          </a:custGeom>
          <a:blipFill>
            <a:blip r:embed="rId2"/>
            <a:stretch>
              <a:fillRect/>
            </a:stretch>
          </a:blipFill>
        </p:spPr>
      </p:sp>
      <p:grpSp>
        <p:nvGrpSpPr>
          <p:cNvPr id="6" name="Group 6"/>
          <p:cNvGrpSpPr/>
          <p:nvPr/>
        </p:nvGrpSpPr>
        <p:grpSpPr>
          <a:xfrm>
            <a:off x="1912534" y="0"/>
            <a:ext cx="4146842" cy="1146298"/>
            <a:chOff x="0" y="0"/>
            <a:chExt cx="1092172" cy="301906"/>
          </a:xfrm>
          <a:effectLst>
            <a:outerShdw blurRad="444500" dist="38100" dir="8100000" algn="tr" rotWithShape="0">
              <a:prstClr val="black">
                <a:alpha val="40000"/>
              </a:prstClr>
            </a:outerShdw>
          </a:effectLst>
        </p:grpSpPr>
        <p:sp>
          <p:nvSpPr>
            <p:cNvPr id="7" name="Freeform 7"/>
            <p:cNvSpPr/>
            <p:nvPr/>
          </p:nvSpPr>
          <p:spPr>
            <a:xfrm>
              <a:off x="0" y="0"/>
              <a:ext cx="1092172" cy="301906"/>
            </a:xfrm>
            <a:custGeom>
              <a:avLst/>
              <a:gdLst/>
              <a:ahLst/>
              <a:cxnLst/>
              <a:rect l="l" t="t" r="r" b="b"/>
              <a:pathLst>
                <a:path w="1092172" h="301906">
                  <a:moveTo>
                    <a:pt x="0" y="0"/>
                  </a:moveTo>
                  <a:lnTo>
                    <a:pt x="1092172" y="0"/>
                  </a:lnTo>
                  <a:lnTo>
                    <a:pt x="1092172" y="301906"/>
                  </a:lnTo>
                  <a:lnTo>
                    <a:pt x="0" y="301906"/>
                  </a:lnTo>
                  <a:close/>
                </a:path>
              </a:pathLst>
            </a:custGeom>
            <a:solidFill>
              <a:srgbClr val="B51B83"/>
            </a:solidFill>
          </p:spPr>
        </p:sp>
        <p:sp>
          <p:nvSpPr>
            <p:cNvPr id="8" name="TextBox 8"/>
            <p:cNvSpPr txBox="1"/>
            <p:nvPr/>
          </p:nvSpPr>
          <p:spPr>
            <a:xfrm>
              <a:off x="0" y="-57150"/>
              <a:ext cx="1092172" cy="359056"/>
            </a:xfrm>
            <a:prstGeom prst="rect">
              <a:avLst/>
            </a:prstGeom>
          </p:spPr>
          <p:txBody>
            <a:bodyPr lIns="50800" tIns="50800" rIns="50800" bIns="50800" rtlCol="0" anchor="ctr"/>
            <a:lstStyle/>
            <a:p>
              <a:pPr algn="ctr">
                <a:lnSpc>
                  <a:spcPts val="3500"/>
                </a:lnSpc>
              </a:pPr>
              <a:endParaRPr/>
            </a:p>
          </p:txBody>
        </p:sp>
      </p:grpSp>
      <p:sp>
        <p:nvSpPr>
          <p:cNvPr id="12" name="Freeform 12"/>
          <p:cNvSpPr/>
          <p:nvPr/>
        </p:nvSpPr>
        <p:spPr>
          <a:xfrm>
            <a:off x="0" y="6003248"/>
            <a:ext cx="18288000" cy="4283752"/>
          </a:xfrm>
          <a:custGeom>
            <a:avLst/>
            <a:gdLst/>
            <a:ahLst/>
            <a:cxnLst/>
            <a:rect l="l" t="t" r="r" b="b"/>
            <a:pathLst>
              <a:path w="18385266" h="4283752">
                <a:moveTo>
                  <a:pt x="0" y="0"/>
                </a:moveTo>
                <a:lnTo>
                  <a:pt x="18385266" y="0"/>
                </a:lnTo>
                <a:lnTo>
                  <a:pt x="18385266" y="4283752"/>
                </a:lnTo>
                <a:lnTo>
                  <a:pt x="0" y="4283752"/>
                </a:lnTo>
                <a:lnTo>
                  <a:pt x="0" y="0"/>
                </a:lnTo>
                <a:close/>
              </a:path>
            </a:pathLst>
          </a:custGeom>
          <a:blipFill>
            <a:blip r:embed="rId3">
              <a:alphaModFix amt="50000"/>
            </a:blip>
            <a:stretch>
              <a:fillRect l="-679" r="-1541" b="-82615"/>
            </a:stretch>
          </a:blipFill>
        </p:spPr>
        <p:txBody>
          <a:bodyPr/>
          <a:lstStyle/>
          <a:p>
            <a:endParaRPr lang="zh-CN" altLang="en-US" dirty="0"/>
          </a:p>
        </p:txBody>
      </p:sp>
      <p:grpSp>
        <p:nvGrpSpPr>
          <p:cNvPr id="13" name="Group 13"/>
          <p:cNvGrpSpPr/>
          <p:nvPr/>
        </p:nvGrpSpPr>
        <p:grpSpPr>
          <a:xfrm>
            <a:off x="1028700" y="2227929"/>
            <a:ext cx="8774516" cy="7550638"/>
            <a:chOff x="0" y="0"/>
            <a:chExt cx="2310984" cy="1988645"/>
          </a:xfrm>
        </p:grpSpPr>
        <p:sp>
          <p:nvSpPr>
            <p:cNvPr id="14" name="Freeform 14"/>
            <p:cNvSpPr/>
            <p:nvPr/>
          </p:nvSpPr>
          <p:spPr>
            <a:xfrm>
              <a:off x="0" y="0"/>
              <a:ext cx="2310984" cy="1988645"/>
            </a:xfrm>
            <a:custGeom>
              <a:avLst/>
              <a:gdLst/>
              <a:ahLst/>
              <a:cxnLst/>
              <a:rect l="l" t="t" r="r" b="b"/>
              <a:pathLst>
                <a:path w="2310984" h="1988645">
                  <a:moveTo>
                    <a:pt x="44998" y="0"/>
                  </a:moveTo>
                  <a:lnTo>
                    <a:pt x="2265986" y="0"/>
                  </a:lnTo>
                  <a:cubicBezTo>
                    <a:pt x="2290837" y="0"/>
                    <a:pt x="2310984" y="20146"/>
                    <a:pt x="2310984" y="44998"/>
                  </a:cubicBezTo>
                  <a:lnTo>
                    <a:pt x="2310984" y="1943647"/>
                  </a:lnTo>
                  <a:cubicBezTo>
                    <a:pt x="2310984" y="1968499"/>
                    <a:pt x="2290837" y="1988645"/>
                    <a:pt x="2265986" y="1988645"/>
                  </a:cubicBezTo>
                  <a:lnTo>
                    <a:pt x="44998" y="1988645"/>
                  </a:lnTo>
                  <a:cubicBezTo>
                    <a:pt x="33064" y="1988645"/>
                    <a:pt x="21618" y="1983905"/>
                    <a:pt x="13180" y="1975466"/>
                  </a:cubicBezTo>
                  <a:cubicBezTo>
                    <a:pt x="4741" y="1967027"/>
                    <a:pt x="0" y="1955582"/>
                    <a:pt x="0" y="1943647"/>
                  </a:cubicBezTo>
                  <a:lnTo>
                    <a:pt x="0" y="44998"/>
                  </a:lnTo>
                  <a:cubicBezTo>
                    <a:pt x="0" y="33064"/>
                    <a:pt x="4741" y="21618"/>
                    <a:pt x="13180" y="13180"/>
                  </a:cubicBezTo>
                  <a:cubicBezTo>
                    <a:pt x="21618" y="4741"/>
                    <a:pt x="33064" y="0"/>
                    <a:pt x="44998" y="0"/>
                  </a:cubicBezTo>
                  <a:close/>
                </a:path>
              </a:pathLst>
            </a:custGeom>
            <a:solidFill>
              <a:srgbClr val="DE7BB3">
                <a:alpha val="9804"/>
              </a:srgbClr>
            </a:solidFill>
            <a:ln w="76200" cap="rnd">
              <a:solidFill>
                <a:srgbClr val="BA2788">
                  <a:alpha val="9804"/>
                </a:srgbClr>
              </a:solidFill>
              <a:prstDash val="solid"/>
              <a:round/>
            </a:ln>
          </p:spPr>
        </p:sp>
        <p:sp>
          <p:nvSpPr>
            <p:cNvPr id="15" name="TextBox 15"/>
            <p:cNvSpPr txBox="1"/>
            <p:nvPr/>
          </p:nvSpPr>
          <p:spPr>
            <a:xfrm>
              <a:off x="0" y="-57150"/>
              <a:ext cx="2310984" cy="2045795"/>
            </a:xfrm>
            <a:prstGeom prst="rect">
              <a:avLst/>
            </a:prstGeom>
          </p:spPr>
          <p:txBody>
            <a:bodyPr lIns="50800" tIns="50800" rIns="50800" bIns="50800" rtlCol="0" anchor="ctr"/>
            <a:lstStyle/>
            <a:p>
              <a:pPr algn="ctr">
                <a:lnSpc>
                  <a:spcPts val="3500"/>
                </a:lnSpc>
              </a:pPr>
              <a:endParaRPr/>
            </a:p>
          </p:txBody>
        </p:sp>
      </p:grpSp>
      <p:grpSp>
        <p:nvGrpSpPr>
          <p:cNvPr id="16" name="Group 16"/>
          <p:cNvGrpSpPr/>
          <p:nvPr/>
        </p:nvGrpSpPr>
        <p:grpSpPr>
          <a:xfrm>
            <a:off x="10549088" y="1555240"/>
            <a:ext cx="2810303" cy="3270171"/>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blipFill>
              <a:blip r:embed="rId4"/>
              <a:stretch>
                <a:fillRect l="-37163" r="-37163"/>
              </a:stretch>
            </a:blipFill>
          </p:spPr>
        </p:sp>
      </p:grpSp>
      <p:grpSp>
        <p:nvGrpSpPr>
          <p:cNvPr id="18" name="Group 18"/>
          <p:cNvGrpSpPr/>
          <p:nvPr/>
        </p:nvGrpSpPr>
        <p:grpSpPr>
          <a:xfrm>
            <a:off x="12068150" y="4103624"/>
            <a:ext cx="2810303" cy="3270171"/>
            <a:chOff x="0" y="0"/>
            <a:chExt cx="698500" cy="812800"/>
          </a:xfrm>
        </p:grpSpPr>
        <p:sp>
          <p:nvSpPr>
            <p:cNvPr id="19" name="Freeform 19"/>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blipFill>
              <a:blip r:embed="rId5"/>
              <a:stretch>
                <a:fillRect l="-37327" r="-37327"/>
              </a:stretch>
            </a:blipFill>
          </p:spPr>
        </p:sp>
      </p:grpSp>
      <p:grpSp>
        <p:nvGrpSpPr>
          <p:cNvPr id="20" name="Group 20"/>
          <p:cNvGrpSpPr/>
          <p:nvPr/>
        </p:nvGrpSpPr>
        <p:grpSpPr>
          <a:xfrm>
            <a:off x="14946140" y="4103624"/>
            <a:ext cx="2810303" cy="3270171"/>
            <a:chOff x="0" y="0"/>
            <a:chExt cx="698500" cy="812800"/>
          </a:xfrm>
        </p:grpSpPr>
        <p:sp>
          <p:nvSpPr>
            <p:cNvPr id="21" name="Freeform 21"/>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blipFill>
              <a:blip r:embed="rId6"/>
              <a:stretch>
                <a:fillRect l="-53559" r="-53559"/>
              </a:stretch>
            </a:blipFill>
          </p:spPr>
        </p:sp>
      </p:grpSp>
      <p:grpSp>
        <p:nvGrpSpPr>
          <p:cNvPr id="22" name="Group 22"/>
          <p:cNvGrpSpPr/>
          <p:nvPr/>
        </p:nvGrpSpPr>
        <p:grpSpPr>
          <a:xfrm>
            <a:off x="13540988" y="6693558"/>
            <a:ext cx="2810303" cy="3270171"/>
            <a:chOff x="0" y="0"/>
            <a:chExt cx="698500" cy="812800"/>
          </a:xfrm>
        </p:grpSpPr>
        <p:sp>
          <p:nvSpPr>
            <p:cNvPr id="23" name="Freeform 23"/>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blipFill>
              <a:blip r:embed="rId7"/>
              <a:stretch>
                <a:fillRect l="-36720" r="-36720"/>
              </a:stretch>
            </a:blipFill>
          </p:spPr>
        </p:sp>
      </p:grpSp>
      <p:sp>
        <p:nvSpPr>
          <p:cNvPr id="24" name="TextBox 24"/>
          <p:cNvSpPr txBox="1"/>
          <p:nvPr/>
        </p:nvSpPr>
        <p:spPr>
          <a:xfrm>
            <a:off x="2658259"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学校概况</a:t>
            </a:r>
          </a:p>
        </p:txBody>
      </p:sp>
      <p:sp>
        <p:nvSpPr>
          <p:cNvPr id="25" name="TextBox 25"/>
          <p:cNvSpPr txBox="1"/>
          <p:nvPr/>
        </p:nvSpPr>
        <p:spPr>
          <a:xfrm>
            <a:off x="6804090" y="4908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学科优势</a:t>
            </a:r>
          </a:p>
        </p:txBody>
      </p:sp>
      <p:sp>
        <p:nvSpPr>
          <p:cNvPr id="26" name="TextBox 26"/>
          <p:cNvSpPr txBox="1"/>
          <p:nvPr/>
        </p:nvSpPr>
        <p:spPr>
          <a:xfrm>
            <a:off x="10989032"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发展优势</a:t>
            </a:r>
          </a:p>
        </p:txBody>
      </p:sp>
      <p:sp>
        <p:nvSpPr>
          <p:cNvPr id="27" name="TextBox 27"/>
          <p:cNvSpPr txBox="1"/>
          <p:nvPr/>
        </p:nvSpPr>
        <p:spPr>
          <a:xfrm>
            <a:off x="15023596"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总结展望</a:t>
            </a:r>
          </a:p>
        </p:txBody>
      </p:sp>
      <p:sp>
        <p:nvSpPr>
          <p:cNvPr id="28" name="TextBox 28"/>
          <p:cNvSpPr txBox="1"/>
          <p:nvPr/>
        </p:nvSpPr>
        <p:spPr>
          <a:xfrm>
            <a:off x="1631950" y="2557780"/>
            <a:ext cx="7691120" cy="6924675"/>
          </a:xfrm>
          <a:prstGeom prst="rect">
            <a:avLst/>
          </a:prstGeom>
        </p:spPr>
        <p:txBody>
          <a:bodyPr wrap="square" lIns="0" tIns="0" rIns="0" bIns="0" rtlCol="0" anchor="t">
            <a:spAutoFit/>
          </a:bodyPr>
          <a:lstStyle/>
          <a:p>
            <a:pPr algn="l">
              <a:lnSpc>
                <a:spcPts val="4500"/>
              </a:lnSpc>
              <a:spcBef>
                <a:spcPct val="0"/>
              </a:spcBef>
            </a:pPr>
            <a:r>
              <a:rPr lang="en-US" sz="3215" spc="373">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  学校坚持中国特色现代大学制度，以改革创新引领推进治理体系和治理能力现代化建设。建立健全以学校章程为核心的规章制度体系，完善以教授治学为主导的学术治理体系</a:t>
            </a:r>
            <a:r>
              <a:rPr lang="zh-CN" altLang="en-US" sz="3215" spc="373">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a:t>
            </a:r>
            <a:r>
              <a:rPr lang="en-US" sz="3215" spc="373">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加强民主管理与民主监督，实现多元参与内部治理。全面推进依法治教、依法办学、依法治校，获评“全省依法治校示范校”</a:t>
            </a:r>
            <a:r>
              <a:rPr lang="zh-CN" altLang="en-US" sz="3215" spc="373">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a:t>
            </a:r>
            <a:r>
              <a:rPr lang="en-US" sz="3215" spc="373">
                <a:solidFill>
                  <a:srgbClr val="000000"/>
                </a:solidFill>
                <a:latin typeface="思源宋体-细体" panose="02020200000000000000" charset="-122"/>
                <a:ea typeface="思源宋体-细体" panose="02020200000000000000" charset="-122"/>
                <a:cs typeface="思源宋体-细体" panose="02020200000000000000" charset="-122"/>
                <a:sym typeface="思源宋体-细体" panose="02020200000000000000" charset="-122"/>
              </a:rPr>
              <a:t>“院为实体”改革和管理服务机构“大部制”改革稳步推进，支撑服务学校“双一流”建设和高质量内涵式发展。</a:t>
            </a:r>
          </a:p>
        </p:txBody>
      </p:sp>
      <p:grpSp>
        <p:nvGrpSpPr>
          <p:cNvPr id="29" name="Group 29"/>
          <p:cNvGrpSpPr/>
          <p:nvPr/>
        </p:nvGrpSpPr>
        <p:grpSpPr>
          <a:xfrm>
            <a:off x="13540988" y="1555240"/>
            <a:ext cx="2810303" cy="3270171"/>
            <a:chOff x="0" y="0"/>
            <a:chExt cx="698500" cy="812800"/>
          </a:xfrm>
        </p:grpSpPr>
        <p:sp>
          <p:nvSpPr>
            <p:cNvPr id="30" name="Freeform 3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blipFill>
              <a:blip r:embed="rId8"/>
              <a:stretch>
                <a:fillRect l="-36626" r="-36626"/>
              </a:stretch>
            </a:blipFill>
          </p:spPr>
        </p:sp>
      </p:grpSp>
      <p:sp>
        <p:nvSpPr>
          <p:cNvPr id="32" name="AutoShape 11"/>
          <p:cNvSpPr/>
          <p:nvPr/>
        </p:nvSpPr>
        <p:spPr>
          <a:xfrm flipH="1" flipV="1">
            <a:off x="6058535" y="635"/>
            <a:ext cx="635" cy="1145540"/>
          </a:xfrm>
          <a:prstGeom prst="line">
            <a:avLst/>
          </a:prstGeom>
          <a:ln w="38100" cap="flat">
            <a:solidFill>
              <a:srgbClr val="FFFFFF"/>
            </a:solidFill>
            <a:prstDash val="solid"/>
            <a:headEnd type="none" w="sm" len="sm"/>
            <a:tailEnd type="none" w="sm" len="sm"/>
          </a:ln>
        </p:spPr>
      </p:sp>
      <p:sp>
        <p:nvSpPr>
          <p:cNvPr id="31" name="AutoShape 11"/>
          <p:cNvSpPr/>
          <p:nvPr/>
        </p:nvSpPr>
        <p:spPr>
          <a:xfrm flipH="1" flipV="1">
            <a:off x="10224770" y="0"/>
            <a:ext cx="635" cy="1145540"/>
          </a:xfrm>
          <a:prstGeom prst="line">
            <a:avLst/>
          </a:prstGeom>
          <a:ln w="38100" cap="flat">
            <a:solidFill>
              <a:srgbClr val="FFFFFF"/>
            </a:solidFill>
            <a:prstDash val="solid"/>
            <a:headEnd type="none" w="sm" len="sm"/>
            <a:tailEnd type="none" w="sm" len="sm"/>
          </a:ln>
        </p:spPr>
      </p:sp>
      <p:sp>
        <p:nvSpPr>
          <p:cNvPr id="33" name="AutoShape 11"/>
          <p:cNvSpPr/>
          <p:nvPr/>
        </p:nvSpPr>
        <p:spPr>
          <a:xfrm flipH="1" flipV="1">
            <a:off x="14281150" y="635"/>
            <a:ext cx="635" cy="1145540"/>
          </a:xfrm>
          <a:prstGeom prst="line">
            <a:avLst/>
          </a:prstGeom>
          <a:ln w="38100" cap="flat">
            <a:solidFill>
              <a:srgbClr val="FFFFFF"/>
            </a:solidFill>
            <a:prstDash val="soli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1F1"/>
        </a:solidFill>
        <a:effectLst/>
      </p:bgPr>
    </p:bg>
    <p:spTree>
      <p:nvGrpSpPr>
        <p:cNvPr id="1" name=""/>
        <p:cNvGrpSpPr/>
        <p:nvPr/>
      </p:nvGrpSpPr>
      <p:grpSpPr>
        <a:xfrm>
          <a:off x="0" y="0"/>
          <a:ext cx="0" cy="0"/>
          <a:chOff x="0" y="0"/>
          <a:chExt cx="0" cy="0"/>
        </a:xfrm>
      </p:grpSpPr>
      <p:grpSp>
        <p:nvGrpSpPr>
          <p:cNvPr id="2" name="Group 2"/>
          <p:cNvGrpSpPr/>
          <p:nvPr/>
        </p:nvGrpSpPr>
        <p:grpSpPr>
          <a:xfrm>
            <a:off x="663966" y="360885"/>
            <a:ext cx="5686182" cy="1454016"/>
            <a:chOff x="0" y="0"/>
            <a:chExt cx="7581576" cy="1938688"/>
          </a:xfrm>
        </p:grpSpPr>
        <p:sp>
          <p:nvSpPr>
            <p:cNvPr id="3" name="Freeform 3"/>
            <p:cNvSpPr/>
            <p:nvPr/>
          </p:nvSpPr>
          <p:spPr>
            <a:xfrm>
              <a:off x="0" y="0"/>
              <a:ext cx="1874872" cy="1938688"/>
            </a:xfrm>
            <a:custGeom>
              <a:avLst/>
              <a:gdLst/>
              <a:ahLst/>
              <a:cxnLst/>
              <a:rect l="l" t="t" r="r" b="b"/>
              <a:pathLst>
                <a:path w="1874872" h="1938688">
                  <a:moveTo>
                    <a:pt x="0" y="0"/>
                  </a:moveTo>
                  <a:lnTo>
                    <a:pt x="1874872" y="0"/>
                  </a:lnTo>
                  <a:lnTo>
                    <a:pt x="1874872" y="1938688"/>
                  </a:lnTo>
                  <a:lnTo>
                    <a:pt x="0" y="1938688"/>
                  </a:lnTo>
                  <a:lnTo>
                    <a:pt x="0" y="0"/>
                  </a:lnTo>
                  <a:close/>
                </a:path>
              </a:pathLst>
            </a:custGeom>
            <a:blipFill>
              <a:blip r:embed="rId2"/>
              <a:stretch>
                <a:fillRect/>
              </a:stretch>
            </a:blipFill>
          </p:spPr>
        </p:sp>
        <p:sp>
          <p:nvSpPr>
            <p:cNvPr id="4" name="Freeform 4"/>
            <p:cNvSpPr/>
            <p:nvPr/>
          </p:nvSpPr>
          <p:spPr>
            <a:xfrm>
              <a:off x="2127155" y="86158"/>
              <a:ext cx="5388984" cy="1257598"/>
            </a:xfrm>
            <a:custGeom>
              <a:avLst/>
              <a:gdLst/>
              <a:ahLst/>
              <a:cxnLst/>
              <a:rect l="l" t="t" r="r" b="b"/>
              <a:pathLst>
                <a:path w="5388984" h="1257598">
                  <a:moveTo>
                    <a:pt x="0" y="0"/>
                  </a:moveTo>
                  <a:lnTo>
                    <a:pt x="5388984" y="0"/>
                  </a:lnTo>
                  <a:lnTo>
                    <a:pt x="5388984" y="1257598"/>
                  </a:lnTo>
                  <a:lnTo>
                    <a:pt x="0" y="1257598"/>
                  </a:lnTo>
                  <a:lnTo>
                    <a:pt x="0" y="0"/>
                  </a:lnTo>
                  <a:close/>
                </a:path>
              </a:pathLst>
            </a:custGeom>
            <a:blipFill>
              <a:blip r:embed="rId3"/>
              <a:stretch>
                <a:fillRect/>
              </a:stretch>
            </a:blipFill>
          </p:spPr>
        </p:sp>
        <p:sp>
          <p:nvSpPr>
            <p:cNvPr id="5" name="Freeform 5"/>
            <p:cNvSpPr/>
            <p:nvPr/>
          </p:nvSpPr>
          <p:spPr>
            <a:xfrm>
              <a:off x="2061718" y="1429122"/>
              <a:ext cx="5519859" cy="365839"/>
            </a:xfrm>
            <a:custGeom>
              <a:avLst/>
              <a:gdLst/>
              <a:ahLst/>
              <a:cxnLst/>
              <a:rect l="l" t="t" r="r" b="b"/>
              <a:pathLst>
                <a:path w="5519859" h="365839">
                  <a:moveTo>
                    <a:pt x="0" y="0"/>
                  </a:moveTo>
                  <a:lnTo>
                    <a:pt x="5519858" y="0"/>
                  </a:lnTo>
                  <a:lnTo>
                    <a:pt x="5519858" y="365839"/>
                  </a:lnTo>
                  <a:lnTo>
                    <a:pt x="0" y="365839"/>
                  </a:lnTo>
                  <a:lnTo>
                    <a:pt x="0" y="0"/>
                  </a:lnTo>
                  <a:close/>
                </a:path>
              </a:pathLst>
            </a:custGeom>
            <a:blipFill>
              <a:blip r:embed="rId4"/>
              <a:stretch>
                <a:fillRect/>
              </a:stretch>
            </a:blipFill>
          </p:spPr>
        </p:sp>
      </p:grpSp>
      <p:sp>
        <p:nvSpPr>
          <p:cNvPr id="6" name="Freeform 6"/>
          <p:cNvSpPr/>
          <p:nvPr/>
        </p:nvSpPr>
        <p:spPr>
          <a:xfrm>
            <a:off x="-75554" y="7424340"/>
            <a:ext cx="18363554" cy="2859865"/>
          </a:xfrm>
          <a:custGeom>
            <a:avLst/>
            <a:gdLst/>
            <a:ahLst/>
            <a:cxnLst/>
            <a:rect l="l" t="t" r="r" b="b"/>
            <a:pathLst>
              <a:path w="18363554" h="2859865">
                <a:moveTo>
                  <a:pt x="0" y="0"/>
                </a:moveTo>
                <a:lnTo>
                  <a:pt x="18363554" y="0"/>
                </a:lnTo>
                <a:lnTo>
                  <a:pt x="18363554" y="2859865"/>
                </a:lnTo>
                <a:lnTo>
                  <a:pt x="0" y="2859865"/>
                </a:lnTo>
                <a:lnTo>
                  <a:pt x="0" y="0"/>
                </a:lnTo>
                <a:close/>
              </a:path>
            </a:pathLst>
          </a:custGeom>
          <a:blipFill>
            <a:blip r:embed="rId5"/>
            <a:stretch>
              <a:fillRect t="-32974" b="-134304"/>
            </a:stretch>
          </a:blipFill>
        </p:spPr>
      </p:sp>
      <p:sp>
        <p:nvSpPr>
          <p:cNvPr id="7" name="Freeform 7"/>
          <p:cNvSpPr/>
          <p:nvPr/>
        </p:nvSpPr>
        <p:spPr>
          <a:xfrm>
            <a:off x="14706600" y="4991100"/>
            <a:ext cx="5438704" cy="5441006"/>
          </a:xfrm>
          <a:custGeom>
            <a:avLst/>
            <a:gdLst/>
            <a:ahLst/>
            <a:cxnLst/>
            <a:rect l="l" t="t" r="r" b="b"/>
            <a:pathLst>
              <a:path w="5438704" h="5441006">
                <a:moveTo>
                  <a:pt x="0" y="0"/>
                </a:moveTo>
                <a:lnTo>
                  <a:pt x="5438704" y="0"/>
                </a:lnTo>
                <a:lnTo>
                  <a:pt x="5438704" y="5441006"/>
                </a:lnTo>
                <a:lnTo>
                  <a:pt x="0" y="5441006"/>
                </a:lnTo>
                <a:lnTo>
                  <a:pt x="0" y="0"/>
                </a:lnTo>
                <a:close/>
              </a:path>
            </a:pathLst>
          </a:custGeom>
          <a:blipFill>
            <a:blip r:embed="rId6"/>
            <a:stretch>
              <a:fillRect/>
            </a:stretch>
          </a:blipFill>
        </p:spPr>
      </p:sp>
      <p:sp>
        <p:nvSpPr>
          <p:cNvPr id="8" name="TextBox 8"/>
          <p:cNvSpPr txBox="1"/>
          <p:nvPr/>
        </p:nvSpPr>
        <p:spPr>
          <a:xfrm>
            <a:off x="6301105" y="2171700"/>
            <a:ext cx="5666740" cy="1819910"/>
          </a:xfrm>
          <a:prstGeom prst="rect">
            <a:avLst/>
          </a:prstGeom>
        </p:spPr>
        <p:txBody>
          <a:bodyPr wrap="square" lIns="0" tIns="0" rIns="0" bIns="0" rtlCol="0" anchor="t">
            <a:spAutoFit/>
          </a:bodyPr>
          <a:lstStyle/>
          <a:p>
            <a:pPr algn="ctr">
              <a:lnSpc>
                <a:spcPts val="14195"/>
              </a:lnSpc>
              <a:spcBef>
                <a:spcPct val="0"/>
              </a:spcBef>
            </a:pPr>
            <a:r>
              <a:rPr lang="en-US" sz="14500" b="1" dirty="0">
                <a:solidFill>
                  <a:srgbClr val="B61F85"/>
                </a:solidFill>
                <a:latin typeface="黑体" panose="02010609060101010101" charset="-122"/>
                <a:ea typeface="黑体" panose="02010609060101010101" charset="-122"/>
                <a:cs typeface="思源宋体-超粗体" panose="02020900000000000000" charset="-122"/>
                <a:sym typeface="思源宋体-超粗体" panose="02020900000000000000" charset="-122"/>
              </a:rPr>
              <a:t>PART 2</a:t>
            </a:r>
            <a:endParaRPr lang="en-US" sz="10140" dirty="0">
              <a:solidFill>
                <a:srgbClr val="B61F85"/>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endParaRPr>
          </a:p>
        </p:txBody>
      </p:sp>
      <p:sp>
        <p:nvSpPr>
          <p:cNvPr id="9" name="TextBox 9"/>
          <p:cNvSpPr txBox="1"/>
          <p:nvPr/>
        </p:nvSpPr>
        <p:spPr>
          <a:xfrm>
            <a:off x="5309367" y="4138884"/>
            <a:ext cx="7669266" cy="2061845"/>
          </a:xfrm>
          <a:prstGeom prst="rect">
            <a:avLst/>
          </a:prstGeom>
        </p:spPr>
        <p:txBody>
          <a:bodyPr lIns="0" tIns="0" rIns="0" bIns="0" rtlCol="0" anchor="t">
            <a:spAutoFit/>
          </a:bodyPr>
          <a:lstStyle/>
          <a:p>
            <a:pPr algn="ctr">
              <a:lnSpc>
                <a:spcPts val="16080"/>
              </a:lnSpc>
              <a:spcBef>
                <a:spcPct val="0"/>
              </a:spcBef>
            </a:pPr>
            <a:r>
              <a:rPr lang="en-US" sz="11485">
                <a:solidFill>
                  <a:srgbClr val="000000"/>
                </a:solidFill>
                <a:latin typeface="华文中宋" panose="02010600040101010101" charset="-122"/>
                <a:ea typeface="华文中宋" panose="02010600040101010101" charset="-122"/>
                <a:cs typeface="思源宋体-超粗体" panose="02020900000000000000" charset="-122"/>
                <a:sym typeface="思源宋体-超粗体" panose="02020900000000000000" charset="-122"/>
              </a:rPr>
              <a:t>学科优势</a:t>
            </a:r>
          </a:p>
        </p:txBody>
      </p:sp>
      <p:sp>
        <p:nvSpPr>
          <p:cNvPr id="10" name="TextBox 10"/>
          <p:cNvSpPr txBox="1"/>
          <p:nvPr/>
        </p:nvSpPr>
        <p:spPr>
          <a:xfrm>
            <a:off x="4019435" y="6268689"/>
            <a:ext cx="10249130" cy="1158446"/>
          </a:xfrm>
          <a:prstGeom prst="rect">
            <a:avLst/>
          </a:prstGeom>
        </p:spPr>
        <p:txBody>
          <a:bodyPr lIns="0" tIns="0" rIns="0" bIns="0" rtlCol="0" anchor="t">
            <a:spAutoFit/>
          </a:bodyPr>
          <a:lstStyle/>
          <a:p>
            <a:pPr algn="ctr">
              <a:lnSpc>
                <a:spcPts val="9455"/>
              </a:lnSpc>
              <a:spcBef>
                <a:spcPct val="0"/>
              </a:spcBef>
            </a:pPr>
            <a:r>
              <a:rPr lang="en-US" sz="6750" b="1" dirty="0">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Discipline advantages</a:t>
            </a:r>
          </a:p>
        </p:txBody>
      </p:sp>
      <p:sp>
        <p:nvSpPr>
          <p:cNvPr id="11" name="Freeform 11"/>
          <p:cNvSpPr/>
          <p:nvPr/>
        </p:nvSpPr>
        <p:spPr>
          <a:xfrm rot="-5900137">
            <a:off x="14898626" y="-310560"/>
            <a:ext cx="3819423" cy="4870875"/>
          </a:xfrm>
          <a:custGeom>
            <a:avLst/>
            <a:gdLst/>
            <a:ahLst/>
            <a:cxnLst/>
            <a:rect l="l" t="t" r="r" b="b"/>
            <a:pathLst>
              <a:path w="3819423" h="4870875">
                <a:moveTo>
                  <a:pt x="0" y="0"/>
                </a:moveTo>
                <a:lnTo>
                  <a:pt x="3819424" y="0"/>
                </a:lnTo>
                <a:lnTo>
                  <a:pt x="3819424" y="4870875"/>
                </a:lnTo>
                <a:lnTo>
                  <a:pt x="0" y="4870875"/>
                </a:lnTo>
                <a:lnTo>
                  <a:pt x="0" y="0"/>
                </a:lnTo>
                <a:close/>
              </a:path>
            </a:pathLst>
          </a:custGeom>
          <a:blipFill>
            <a:blip r:embed="rId7">
              <a:alphaModFix amt="74000"/>
            </a:blip>
            <a:stretch>
              <a:fillRect r="-4813"/>
            </a:stretch>
          </a:blipFill>
        </p:spPr>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E1F1"/>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146298"/>
            <a:chOff x="0" y="0"/>
            <a:chExt cx="4816593" cy="301906"/>
          </a:xfrm>
        </p:grpSpPr>
        <p:sp>
          <p:nvSpPr>
            <p:cNvPr id="3" name="Freeform 3"/>
            <p:cNvSpPr/>
            <p:nvPr/>
          </p:nvSpPr>
          <p:spPr>
            <a:xfrm>
              <a:off x="0" y="0"/>
              <a:ext cx="4816592" cy="301906"/>
            </a:xfrm>
            <a:custGeom>
              <a:avLst/>
              <a:gdLst/>
              <a:ahLst/>
              <a:cxnLst/>
              <a:rect l="l" t="t" r="r" b="b"/>
              <a:pathLst>
                <a:path w="4816592" h="301906">
                  <a:moveTo>
                    <a:pt x="0" y="0"/>
                  </a:moveTo>
                  <a:lnTo>
                    <a:pt x="4816592" y="0"/>
                  </a:lnTo>
                  <a:lnTo>
                    <a:pt x="4816592" y="301906"/>
                  </a:lnTo>
                  <a:lnTo>
                    <a:pt x="0" y="301906"/>
                  </a:lnTo>
                  <a:close/>
                </a:path>
              </a:pathLst>
            </a:custGeom>
            <a:solidFill>
              <a:srgbClr val="DE7BB3">
                <a:alpha val="42745"/>
              </a:srgbClr>
            </a:solidFill>
          </p:spPr>
        </p:sp>
        <p:sp>
          <p:nvSpPr>
            <p:cNvPr id="4" name="TextBox 4"/>
            <p:cNvSpPr txBox="1"/>
            <p:nvPr/>
          </p:nvSpPr>
          <p:spPr>
            <a:xfrm>
              <a:off x="0" y="-57150"/>
              <a:ext cx="4816593" cy="359056"/>
            </a:xfrm>
            <a:prstGeom prst="rect">
              <a:avLst/>
            </a:prstGeom>
          </p:spPr>
          <p:txBody>
            <a:bodyPr lIns="50800" tIns="50800" rIns="50800" bIns="50800" rtlCol="0" anchor="ctr"/>
            <a:lstStyle/>
            <a:p>
              <a:pPr algn="ctr">
                <a:lnSpc>
                  <a:spcPts val="3500"/>
                </a:lnSpc>
              </a:pPr>
              <a:endParaRPr/>
            </a:p>
          </p:txBody>
        </p:sp>
      </p:grpSp>
      <p:sp>
        <p:nvSpPr>
          <p:cNvPr id="5" name="Freeform 5"/>
          <p:cNvSpPr/>
          <p:nvPr/>
        </p:nvSpPr>
        <p:spPr>
          <a:xfrm>
            <a:off x="474417" y="0"/>
            <a:ext cx="1108566" cy="1146298"/>
          </a:xfrm>
          <a:custGeom>
            <a:avLst/>
            <a:gdLst/>
            <a:ahLst/>
            <a:cxnLst/>
            <a:rect l="l" t="t" r="r" b="b"/>
            <a:pathLst>
              <a:path w="1108566" h="1146298">
                <a:moveTo>
                  <a:pt x="0" y="0"/>
                </a:moveTo>
                <a:lnTo>
                  <a:pt x="1108566" y="0"/>
                </a:lnTo>
                <a:lnTo>
                  <a:pt x="1108566" y="1146298"/>
                </a:lnTo>
                <a:lnTo>
                  <a:pt x="0" y="1146298"/>
                </a:lnTo>
                <a:lnTo>
                  <a:pt x="0" y="0"/>
                </a:lnTo>
                <a:close/>
              </a:path>
            </a:pathLst>
          </a:custGeom>
          <a:blipFill>
            <a:blip r:embed="rId2"/>
            <a:stretch>
              <a:fillRect/>
            </a:stretch>
          </a:blipFill>
        </p:spPr>
      </p:sp>
      <p:grpSp>
        <p:nvGrpSpPr>
          <p:cNvPr id="6" name="Group 6"/>
          <p:cNvGrpSpPr/>
          <p:nvPr/>
        </p:nvGrpSpPr>
        <p:grpSpPr>
          <a:xfrm>
            <a:off x="6042090" y="-2166"/>
            <a:ext cx="4146842" cy="1146298"/>
            <a:chOff x="0" y="0"/>
            <a:chExt cx="1092172" cy="301906"/>
          </a:xfrm>
          <a:effectLst>
            <a:outerShdw blurRad="444500" dist="38100" dir="8100000" algn="tr" rotWithShape="0">
              <a:prstClr val="black">
                <a:alpha val="40000"/>
              </a:prstClr>
            </a:outerShdw>
          </a:effectLst>
        </p:grpSpPr>
        <p:sp>
          <p:nvSpPr>
            <p:cNvPr id="7" name="Freeform 7"/>
            <p:cNvSpPr/>
            <p:nvPr/>
          </p:nvSpPr>
          <p:spPr>
            <a:xfrm>
              <a:off x="0" y="0"/>
              <a:ext cx="1092172" cy="301906"/>
            </a:xfrm>
            <a:custGeom>
              <a:avLst/>
              <a:gdLst/>
              <a:ahLst/>
              <a:cxnLst/>
              <a:rect l="l" t="t" r="r" b="b"/>
              <a:pathLst>
                <a:path w="1092172" h="301906">
                  <a:moveTo>
                    <a:pt x="0" y="0"/>
                  </a:moveTo>
                  <a:lnTo>
                    <a:pt x="1092172" y="0"/>
                  </a:lnTo>
                  <a:lnTo>
                    <a:pt x="1092172" y="301906"/>
                  </a:lnTo>
                  <a:lnTo>
                    <a:pt x="0" y="301906"/>
                  </a:lnTo>
                  <a:close/>
                </a:path>
              </a:pathLst>
            </a:custGeom>
            <a:solidFill>
              <a:srgbClr val="B51B83"/>
            </a:solidFill>
          </p:spPr>
        </p:sp>
        <p:sp>
          <p:nvSpPr>
            <p:cNvPr id="8" name="TextBox 8"/>
            <p:cNvSpPr txBox="1"/>
            <p:nvPr/>
          </p:nvSpPr>
          <p:spPr>
            <a:xfrm>
              <a:off x="0" y="-57150"/>
              <a:ext cx="1092172" cy="359056"/>
            </a:xfrm>
            <a:prstGeom prst="rect">
              <a:avLst/>
            </a:prstGeom>
          </p:spPr>
          <p:txBody>
            <a:bodyPr lIns="50800" tIns="50800" rIns="50800" bIns="50800" rtlCol="0" anchor="ctr"/>
            <a:lstStyle/>
            <a:p>
              <a:pPr algn="ctr">
                <a:lnSpc>
                  <a:spcPts val="3500"/>
                </a:lnSpc>
              </a:pPr>
              <a:endParaRPr/>
            </a:p>
          </p:txBody>
        </p:sp>
      </p:grpSp>
      <p:sp>
        <p:nvSpPr>
          <p:cNvPr id="11" name="Freeform 11"/>
          <p:cNvSpPr/>
          <p:nvPr/>
        </p:nvSpPr>
        <p:spPr>
          <a:xfrm>
            <a:off x="-1" y="6003248"/>
            <a:ext cx="18287996" cy="4283752"/>
          </a:xfrm>
          <a:custGeom>
            <a:avLst/>
            <a:gdLst/>
            <a:ahLst/>
            <a:cxnLst/>
            <a:rect l="l" t="t" r="r" b="b"/>
            <a:pathLst>
              <a:path w="18385266" h="4283752">
                <a:moveTo>
                  <a:pt x="0" y="0"/>
                </a:moveTo>
                <a:lnTo>
                  <a:pt x="18385266" y="0"/>
                </a:lnTo>
                <a:lnTo>
                  <a:pt x="18385266" y="4283752"/>
                </a:lnTo>
                <a:lnTo>
                  <a:pt x="0" y="4283752"/>
                </a:lnTo>
                <a:lnTo>
                  <a:pt x="0" y="0"/>
                </a:lnTo>
                <a:close/>
              </a:path>
            </a:pathLst>
          </a:custGeom>
          <a:blipFill>
            <a:blip r:embed="rId3">
              <a:alphaModFix amt="50000"/>
            </a:blip>
            <a:stretch>
              <a:fillRect l="-679" r="-1541" b="-82615"/>
            </a:stretch>
          </a:blipFill>
        </p:spPr>
      </p:sp>
      <p:graphicFrame>
        <p:nvGraphicFramePr>
          <p:cNvPr id="13" name="Table 13"/>
          <p:cNvGraphicFramePr>
            <a:graphicFrameLocks noGrp="1"/>
          </p:cNvGraphicFramePr>
          <p:nvPr/>
        </p:nvGraphicFramePr>
        <p:xfrm>
          <a:off x="2446240" y="6335650"/>
          <a:ext cx="13395519" cy="1152525"/>
        </p:xfrm>
        <a:graphic>
          <a:graphicData uri="http://schemas.openxmlformats.org/drawingml/2006/table">
            <a:tbl>
              <a:tblPr/>
              <a:tblGrid>
                <a:gridCol w="4465173">
                  <a:extLst>
                    <a:ext uri="{9D8B030D-6E8A-4147-A177-3AD203B41FA5}">
                      <a16:colId xmlns:a16="http://schemas.microsoft.com/office/drawing/2014/main" val="20000"/>
                    </a:ext>
                  </a:extLst>
                </a:gridCol>
                <a:gridCol w="4465173">
                  <a:extLst>
                    <a:ext uri="{9D8B030D-6E8A-4147-A177-3AD203B41FA5}">
                      <a16:colId xmlns:a16="http://schemas.microsoft.com/office/drawing/2014/main" val="20001"/>
                    </a:ext>
                  </a:extLst>
                </a:gridCol>
                <a:gridCol w="4465173">
                  <a:extLst>
                    <a:ext uri="{9D8B030D-6E8A-4147-A177-3AD203B41FA5}">
                      <a16:colId xmlns:a16="http://schemas.microsoft.com/office/drawing/2014/main" val="20002"/>
                    </a:ext>
                  </a:extLst>
                </a:gridCol>
              </a:tblGrid>
              <a:tr h="1152525">
                <a:tc>
                  <a:txBody>
                    <a:bodyPr/>
                    <a:lstStyle/>
                    <a:p>
                      <a:pPr algn="ctr">
                        <a:lnSpc>
                          <a:spcPts val="2520"/>
                        </a:lnSpc>
                        <a:defRPr/>
                      </a:pPr>
                      <a:r>
                        <a:rPr lang="zh-CN" altLang="en-US" sz="4400">
                          <a:latin typeface="华文中宋" panose="02010600040101010101" charset="-122"/>
                          <a:ea typeface="华文中宋" panose="02010600040101010101" charset="-122"/>
                        </a:rPr>
                        <a:t>植物学</a:t>
                      </a:r>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49CC5"/>
                    </a:solidFill>
                  </a:tcPr>
                </a:tc>
                <a:tc>
                  <a:txBody>
                    <a:bodyPr/>
                    <a:lstStyle/>
                    <a:p>
                      <a:pPr algn="ctr">
                        <a:lnSpc>
                          <a:spcPts val="2520"/>
                        </a:lnSpc>
                        <a:defRPr/>
                      </a:pPr>
                      <a:r>
                        <a:rPr lang="zh-CN" altLang="en-US" sz="4400">
                          <a:latin typeface="华文中宋" panose="02010600040101010101" charset="-122"/>
                          <a:ea typeface="华文中宋" panose="02010600040101010101" charset="-122"/>
                        </a:rPr>
                        <a:t>动物学</a:t>
                      </a:r>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68DC3"/>
                    </a:solidFill>
                  </a:tcPr>
                </a:tc>
                <a:tc>
                  <a:txBody>
                    <a:bodyPr/>
                    <a:lstStyle/>
                    <a:p>
                      <a:pPr algn="ctr">
                        <a:lnSpc>
                          <a:spcPts val="2520"/>
                        </a:lnSpc>
                        <a:defRPr/>
                      </a:pPr>
                      <a:r>
                        <a:rPr lang="zh-CN" altLang="en-US" sz="4400">
                          <a:latin typeface="华文中宋" panose="02010600040101010101" charset="-122"/>
                          <a:ea typeface="华文中宋" panose="02010600040101010101" charset="-122"/>
                        </a:rPr>
                        <a:t>农业科学</a:t>
                      </a:r>
                    </a:p>
                  </a:txBody>
                  <a:tcPr marL="190500" marR="190500" marT="190500" marB="190500" anchor="ctr">
                    <a:lnL w="38100" cap="flat" cmpd="sng" algn="ctr">
                      <a:solidFill>
                        <a:srgbClr val="B51B83"/>
                      </a:solidFill>
                      <a:prstDash val="solid"/>
                      <a:round/>
                      <a:headEnd type="none" w="med" len="med"/>
                      <a:tailEnd type="none" w="med" len="med"/>
                    </a:lnL>
                    <a:lnR w="38100" cap="flat" cmpd="sng" algn="ctr">
                      <a:solidFill>
                        <a:srgbClr val="B51B83"/>
                      </a:solidFill>
                      <a:prstDash val="solid"/>
                      <a:round/>
                      <a:headEnd type="none" w="med" len="med"/>
                      <a:tailEnd type="none" w="med" len="med"/>
                    </a:lnR>
                    <a:lnT w="38100" cap="flat" cmpd="sng" algn="ctr">
                      <a:solidFill>
                        <a:srgbClr val="B51B83"/>
                      </a:solidFill>
                      <a:prstDash val="solid"/>
                      <a:round/>
                      <a:headEnd type="none" w="med" len="med"/>
                      <a:tailEnd type="none" w="med" len="med"/>
                    </a:lnT>
                    <a:lnB w="38100" cap="flat" cmpd="sng" algn="ctr">
                      <a:solidFill>
                        <a:srgbClr val="B51B83"/>
                      </a:solidFill>
                      <a:prstDash val="solid"/>
                      <a:round/>
                      <a:headEnd type="none" w="med" len="med"/>
                      <a:tailEnd type="none" w="med" len="med"/>
                    </a:lnB>
                    <a:solidFill>
                      <a:srgbClr val="E49CC5"/>
                    </a:solidFill>
                  </a:tcPr>
                </a:tc>
                <a:extLst>
                  <a:ext uri="{0D108BD9-81ED-4DB2-BD59-A6C34878D82A}">
                    <a16:rowId xmlns:a16="http://schemas.microsoft.com/office/drawing/2014/main" val="10000"/>
                  </a:ext>
                </a:extLst>
              </a:tr>
            </a:tbl>
          </a:graphicData>
        </a:graphic>
      </p:graphicFrame>
      <p:sp>
        <p:nvSpPr>
          <p:cNvPr id="14" name="Freeform 14"/>
          <p:cNvSpPr/>
          <p:nvPr/>
        </p:nvSpPr>
        <p:spPr>
          <a:xfrm>
            <a:off x="12394266" y="6127286"/>
            <a:ext cx="5990999" cy="5993534"/>
          </a:xfrm>
          <a:custGeom>
            <a:avLst/>
            <a:gdLst/>
            <a:ahLst/>
            <a:cxnLst/>
            <a:rect l="l" t="t" r="r" b="b"/>
            <a:pathLst>
              <a:path w="5990999" h="5993534">
                <a:moveTo>
                  <a:pt x="0" y="0"/>
                </a:moveTo>
                <a:lnTo>
                  <a:pt x="5990999" y="0"/>
                </a:lnTo>
                <a:lnTo>
                  <a:pt x="5990999" y="5993535"/>
                </a:lnTo>
                <a:lnTo>
                  <a:pt x="0" y="5993535"/>
                </a:lnTo>
                <a:lnTo>
                  <a:pt x="0" y="0"/>
                </a:lnTo>
                <a:close/>
              </a:path>
            </a:pathLst>
          </a:custGeom>
          <a:blipFill>
            <a:blip r:embed="rId4"/>
            <a:stretch>
              <a:fillRect/>
            </a:stretch>
          </a:blipFill>
        </p:spPr>
      </p:sp>
      <p:sp>
        <p:nvSpPr>
          <p:cNvPr id="15" name="TextBox 15"/>
          <p:cNvSpPr txBox="1"/>
          <p:nvPr/>
        </p:nvSpPr>
        <p:spPr>
          <a:xfrm>
            <a:off x="2658259"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学校概况</a:t>
            </a:r>
          </a:p>
        </p:txBody>
      </p:sp>
      <p:sp>
        <p:nvSpPr>
          <p:cNvPr id="16" name="TextBox 16"/>
          <p:cNvSpPr txBox="1"/>
          <p:nvPr/>
        </p:nvSpPr>
        <p:spPr>
          <a:xfrm>
            <a:off x="6804090" y="4908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学科优势</a:t>
            </a:r>
          </a:p>
        </p:txBody>
      </p:sp>
      <p:sp>
        <p:nvSpPr>
          <p:cNvPr id="17" name="TextBox 17"/>
          <p:cNvSpPr txBox="1"/>
          <p:nvPr/>
        </p:nvSpPr>
        <p:spPr>
          <a:xfrm>
            <a:off x="10989032"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发展优势</a:t>
            </a:r>
          </a:p>
        </p:txBody>
      </p:sp>
      <p:sp>
        <p:nvSpPr>
          <p:cNvPr id="18" name="TextBox 18"/>
          <p:cNvSpPr txBox="1"/>
          <p:nvPr/>
        </p:nvSpPr>
        <p:spPr>
          <a:xfrm>
            <a:off x="15023596" y="85344"/>
            <a:ext cx="2655391" cy="879993"/>
          </a:xfrm>
          <a:prstGeom prst="rect">
            <a:avLst/>
          </a:prstGeom>
        </p:spPr>
        <p:txBody>
          <a:bodyPr lIns="0" tIns="0" rIns="0" bIns="0" rtlCol="0" anchor="t">
            <a:spAutoFit/>
          </a:bodyPr>
          <a:lstStyle/>
          <a:p>
            <a:pPr algn="ctr">
              <a:lnSpc>
                <a:spcPts val="7145"/>
              </a:lnSpc>
              <a:spcBef>
                <a:spcPct val="0"/>
              </a:spcBef>
            </a:pPr>
            <a:r>
              <a:rPr lang="en-US" sz="5105">
                <a:solidFill>
                  <a:srgbClr val="FFFFFF"/>
                </a:solidFill>
                <a:latin typeface="Zcool XiaoWei" panose="00000500000000000000"/>
                <a:ea typeface="Zcool XiaoWei" panose="00000500000000000000"/>
                <a:cs typeface="Zcool XiaoWei" panose="00000500000000000000"/>
                <a:sym typeface="Zcool XiaoWei" panose="00000500000000000000"/>
              </a:rPr>
              <a:t>总结展望</a:t>
            </a:r>
          </a:p>
        </p:txBody>
      </p:sp>
      <p:sp>
        <p:nvSpPr>
          <p:cNvPr id="19" name="TextBox 19"/>
          <p:cNvSpPr txBox="1"/>
          <p:nvPr/>
        </p:nvSpPr>
        <p:spPr>
          <a:xfrm>
            <a:off x="2032619" y="2401632"/>
            <a:ext cx="14222762" cy="1767796"/>
          </a:xfrm>
          <a:prstGeom prst="rect">
            <a:avLst/>
          </a:prstGeom>
        </p:spPr>
        <p:txBody>
          <a:bodyPr lIns="0" tIns="0" rIns="0" bIns="0" rtlCol="0" anchor="t">
            <a:spAutoFit/>
          </a:bodyPr>
          <a:lstStyle/>
          <a:p>
            <a:pPr algn="ctr">
              <a:lnSpc>
                <a:spcPts val="7525"/>
              </a:lnSpc>
              <a:spcBef>
                <a:spcPct val="0"/>
              </a:spcBef>
            </a:pPr>
            <a:r>
              <a:rPr lang="en-US" sz="5375" b="1">
                <a:solidFill>
                  <a:srgbClr val="B51B83"/>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作物学</a:t>
            </a:r>
            <a:r>
              <a:rPr lang="en-US" sz="5375" b="1">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入选国家“双一流”建设学科</a:t>
            </a:r>
          </a:p>
          <a:p>
            <a:pPr algn="ctr">
              <a:lnSpc>
                <a:spcPts val="6545"/>
              </a:lnSpc>
              <a:spcBef>
                <a:spcPct val="0"/>
              </a:spcBef>
            </a:pPr>
            <a:r>
              <a:rPr lang="en-US" sz="4675" b="1">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获批10个广东省高水平大学建设计划重点建设学科。</a:t>
            </a:r>
          </a:p>
        </p:txBody>
      </p:sp>
      <p:sp>
        <p:nvSpPr>
          <p:cNvPr id="20" name="TextBox 20"/>
          <p:cNvSpPr txBox="1"/>
          <p:nvPr/>
        </p:nvSpPr>
        <p:spPr>
          <a:xfrm>
            <a:off x="7553093" y="5474354"/>
            <a:ext cx="3435939" cy="508537"/>
          </a:xfrm>
          <a:prstGeom prst="rect">
            <a:avLst/>
          </a:prstGeom>
        </p:spPr>
        <p:txBody>
          <a:bodyPr wrap="square" lIns="0" tIns="0" rIns="0" bIns="0" rtlCol="0" anchor="t">
            <a:spAutoFit/>
          </a:bodyPr>
          <a:lstStyle/>
          <a:p>
            <a:pPr algn="ctr">
              <a:lnSpc>
                <a:spcPts val="4340"/>
              </a:lnSpc>
              <a:spcBef>
                <a:spcPct val="0"/>
              </a:spcBef>
            </a:pPr>
            <a:r>
              <a:rPr lang="en-US" sz="3100" b="1" dirty="0">
                <a:solidFill>
                  <a:srgbClr val="000000"/>
                </a:solidFill>
                <a:latin typeface="思源宋体-超粗体" panose="02020900000000000000" charset="-122"/>
                <a:ea typeface="思源宋体-超粗体" panose="02020900000000000000" charset="-122"/>
                <a:cs typeface="思源宋体-超粗体" panose="02020900000000000000" charset="-122"/>
                <a:sym typeface="思源宋体-超粗体" panose="02020900000000000000" charset="-122"/>
              </a:rPr>
              <a:t>ESI全球排名前1‰</a:t>
            </a:r>
          </a:p>
        </p:txBody>
      </p:sp>
      <p:sp>
        <p:nvSpPr>
          <p:cNvPr id="32" name="AutoShape 11"/>
          <p:cNvSpPr/>
          <p:nvPr/>
        </p:nvSpPr>
        <p:spPr>
          <a:xfrm flipH="1" flipV="1">
            <a:off x="10224770" y="0"/>
            <a:ext cx="635" cy="1145540"/>
          </a:xfrm>
          <a:prstGeom prst="line">
            <a:avLst/>
          </a:prstGeom>
          <a:ln w="38100" cap="flat">
            <a:solidFill>
              <a:srgbClr val="FFFFFF"/>
            </a:solidFill>
            <a:prstDash val="solid"/>
            <a:headEnd type="none" w="sm" len="sm"/>
            <a:tailEnd type="none" w="sm" len="sm"/>
          </a:ln>
        </p:spPr>
      </p:sp>
      <p:sp>
        <p:nvSpPr>
          <p:cNvPr id="21" name="AutoShape 11"/>
          <p:cNvSpPr/>
          <p:nvPr/>
        </p:nvSpPr>
        <p:spPr>
          <a:xfrm flipH="1" flipV="1">
            <a:off x="6058535" y="1905"/>
            <a:ext cx="635" cy="1145540"/>
          </a:xfrm>
          <a:prstGeom prst="line">
            <a:avLst/>
          </a:prstGeom>
          <a:ln w="38100" cap="flat">
            <a:solidFill>
              <a:srgbClr val="FFFFFF"/>
            </a:solidFill>
            <a:prstDash val="solid"/>
            <a:headEnd type="none" w="sm" len="sm"/>
            <a:tailEnd type="none" w="sm" len="sm"/>
          </a:ln>
        </p:spPr>
      </p:sp>
      <p:sp>
        <p:nvSpPr>
          <p:cNvPr id="22" name="AutoShape 11"/>
          <p:cNvSpPr/>
          <p:nvPr/>
        </p:nvSpPr>
        <p:spPr>
          <a:xfrm flipH="1" flipV="1">
            <a:off x="14249400" y="-2540"/>
            <a:ext cx="635" cy="1145540"/>
          </a:xfrm>
          <a:prstGeom prst="line">
            <a:avLst/>
          </a:prstGeom>
          <a:ln w="38100" cap="flat">
            <a:solidFill>
              <a:srgbClr val="FFFFFF"/>
            </a:solidFill>
            <a:prstDash val="soli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322.65765480222564,&quot;left&quot;:276.14629921259836,&quot;top&quot;:289.20787401574796,&quot;width&quot;:949.8839370078742}"/>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22.65765480222564,&quot;left&quot;:276.14629921259836,&quot;top&quot;:289.20787401574796,&quot;width&quot;:949.8839370078742}"/>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22.65765480222564,&quot;left&quot;:276.14629921259836,&quot;top&quot;:289.20787401574796,&quot;width&quot;:949.8839370078742}"/>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22.65765480222564,&quot;left&quot;:276.14629921259836,&quot;top&quot;:289.20787401574796,&quot;width&quot;:949.8839370078742}"/>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22.65765480222564,&quot;left&quot;:276.14629921259836,&quot;top&quot;:289.20787401574796,&quot;width&quot;:949.8839370078742}"/>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322.65765480222564,&quot;left&quot;:276.14629921259836,&quot;top&quot;:289.20787401574796,&quot;width&quot;:949.8839370078742}"/>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22.65765480222564,&quot;left&quot;:276.14629921259836,&quot;top&quot;:289.20787401574796,&quot;width&quot;:949.8839370078742}"/>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22.65765480222564,&quot;left&quot;:276.14629921259836,&quot;top&quot;:289.20787401574796,&quot;width&quot;:949.8839370078742}"/>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22.65765480222564,&quot;left&quot;:276.14629921259836,&quot;top&quot;:289.20787401574796,&quot;width&quot;:949.8839370078742}"/>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22.65765480222564,&quot;left&quot;:276.14629921259836,&quot;top&quot;:289.20787401574796,&quot;width&quot;:949.8839370078742}"/>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22.65765480222564,&quot;left&quot;:276.14629921259836,&quot;top&quot;:289.20787401574796,&quot;width&quot;:949.8839370078742}"/>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22.65765480222564,&quot;left&quot;:276.14629921259836,&quot;top&quot;:289.20787401574796,&quot;width&quot;:949.8839370078742}"/>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22.65765480222564,&quot;left&quot;:276.14629921259836,&quot;top&quot;:289.20787401574796,&quot;width&quot;:949.8839370078742}"/>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22.65765480222564,&quot;left&quot;:276.14629921259836,&quot;top&quot;:289.20787401574796,&quot;width&quot;:949.8839370078742}"/>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22.65765480222564,&quot;left&quot;:276.14629921259836,&quot;top&quot;:289.20787401574796,&quot;width&quot;:949.8839370078742}"/>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22.65765480222564,&quot;left&quot;:276.14629921259836,&quot;top&quot;:289.20787401574796,&quot;width&quot;:949.88393700787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Words>
  <Application>Microsoft Office PowerPoint</Application>
  <PresentationFormat>自定义</PresentationFormat>
  <Paragraphs>132</Paragraphs>
  <Slides>16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华文中宋</vt:lpstr>
      <vt:lpstr>Arial</vt:lpstr>
      <vt:lpstr>思源宋体-细体 Bold</vt:lpstr>
      <vt:lpstr>黑体</vt:lpstr>
      <vt:lpstr>思源宋体-细体</vt:lpstr>
      <vt:lpstr>思源宋体-超粗体</vt:lpstr>
      <vt:lpstr>Calibri</vt:lpstr>
      <vt:lpstr>Zcool XiaoWei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紫荆PPT</dc:title>
  <dc:creator/>
  <cp:lastModifiedBy>其 鹿</cp:lastModifiedBy>
  <cp:revision>9</cp:revision>
  <dcterms:created xsi:type="dcterms:W3CDTF">2006-08-16T00:00:00Z</dcterms:created>
  <dcterms:modified xsi:type="dcterms:W3CDTF">2025-05-09T06:56:10Z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25830CBC372947209AEEE0EBF2603332_12</vt:lpwstr>
  </property>
  <property fmtid="{D5CDD505-2E9C-101B-9397-08002B2CF9AE}" pid="3" name="KSOProductBuildVer">
    <vt:lpwstr>2052-12.1.0.20305</vt:lpwstr>
  </property>
</Properties>
</file>